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4567" r:id="rId4"/>
    <p:sldId id="261" r:id="rId5"/>
    <p:sldId id="257" r:id="rId6"/>
    <p:sldId id="258" r:id="rId7"/>
    <p:sldId id="4569" r:id="rId8"/>
    <p:sldId id="4571" r:id="rId9"/>
    <p:sldId id="4572" r:id="rId10"/>
    <p:sldId id="4573" r:id="rId11"/>
    <p:sldId id="4575" r:id="rId12"/>
    <p:sldId id="4577" r:id="rId13"/>
    <p:sldId id="4578" r:id="rId14"/>
    <p:sldId id="4580" r:id="rId15"/>
    <p:sldId id="4581" r:id="rId16"/>
    <p:sldId id="4582" r:id="rId17"/>
    <p:sldId id="4583" r:id="rId18"/>
    <p:sldId id="4618" r:id="rId19"/>
    <p:sldId id="4619" r:id="rId20"/>
    <p:sldId id="4585" r:id="rId21"/>
    <p:sldId id="4586" r:id="rId22"/>
    <p:sldId id="4588" r:id="rId23"/>
    <p:sldId id="4589" r:id="rId24"/>
    <p:sldId id="4592" r:id="rId25"/>
    <p:sldId id="4593" r:id="rId26"/>
    <p:sldId id="4594" r:id="rId27"/>
    <p:sldId id="4595" r:id="rId28"/>
    <p:sldId id="4596" r:id="rId29"/>
    <p:sldId id="4598" r:id="rId30"/>
    <p:sldId id="4599" r:id="rId31"/>
    <p:sldId id="4600" r:id="rId32"/>
    <p:sldId id="4601" r:id="rId33"/>
    <p:sldId id="4602" r:id="rId34"/>
    <p:sldId id="4603" r:id="rId35"/>
    <p:sldId id="4604" r:id="rId36"/>
    <p:sldId id="4605" r:id="rId37"/>
    <p:sldId id="4643" r:id="rId38"/>
    <p:sldId id="4617" r:id="rId3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D0"/>
    <a:srgbClr val="C49986"/>
    <a:srgbClr val="EADBC4"/>
    <a:srgbClr val="9FA792"/>
    <a:srgbClr val="6B735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B1C06-84E1-A353-F40D-527C984DE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87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2259EC-6B88-955E-257A-9CF8D520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17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EE4D2F-4F5C-8248-B3AA-D7CE92C5F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C12F6-26DD-E518-1BD0-5C2584B9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6CA017-5BEF-B98E-0286-AA466D16B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8834A-D2B2-5947-95A8-B8D4123A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9440-E473-CC8F-BCDF-084DD6CC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46E4C-CE5F-B6AB-6FA1-7A2775AF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3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FE9CE5-77AB-ABE9-69AC-F242C341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59AF1A-B415-CA54-8503-AF7B9191C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661FD-2588-FDD3-3848-63624DD5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F8A56-02FE-E5CD-1669-35BDDE27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D0DCA-1DDC-0D59-70FC-9E96F34D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10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15952-B76A-7BF7-24D8-876EA58E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9" y="1298280"/>
            <a:ext cx="11317766" cy="508404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B6C32E-B60E-6EC6-BFAF-538D48145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674"/>
          <a:stretch/>
        </p:blipFill>
        <p:spPr>
          <a:xfrm>
            <a:off x="0" y="0"/>
            <a:ext cx="12192000" cy="10529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40BB9B-186C-0953-635F-FD1B9ABE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196341"/>
            <a:ext cx="6948055" cy="90559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43A188-DCC8-4723-BF2F-0272BDFE9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" y="5898025"/>
            <a:ext cx="2075395" cy="811027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C5D1E0D-B002-C30B-2E77-790A444A0966}"/>
              </a:ext>
            </a:extLst>
          </p:cNvPr>
          <p:cNvCxnSpPr>
            <a:cxnSpLocks/>
          </p:cNvCxnSpPr>
          <p:nvPr userDrawn="1"/>
        </p:nvCxnSpPr>
        <p:spPr>
          <a:xfrm>
            <a:off x="406400" y="1136077"/>
            <a:ext cx="0" cy="472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F32DF4-F365-6297-20CD-822138C8544C}"/>
              </a:ext>
            </a:extLst>
          </p:cNvPr>
          <p:cNvCxnSpPr>
            <a:cxnSpLocks/>
          </p:cNvCxnSpPr>
          <p:nvPr userDrawn="1"/>
        </p:nvCxnSpPr>
        <p:spPr>
          <a:xfrm>
            <a:off x="406400" y="1136077"/>
            <a:ext cx="114840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E2FF0-51C2-A40E-8095-11E8520A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ACB55-8DDC-5167-6552-417807317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E3EE4-3EAA-DE54-BF47-6EA83B4B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22CFE-1A41-7550-766D-326918D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3CDF2-C4A9-2819-7BC5-20A74D74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47A806-6064-B14C-2A7F-6A712275E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41003-CA00-8A2A-F90E-2C025A63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46394-C7EF-65A8-EFC1-01CEE8949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0766F-08A5-A842-AA31-A426E7B4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938F1-8AA9-6EE9-3D8C-4612AA1B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1D220-B408-CAF0-FD17-04D341D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A1E4C-F49F-EC10-C162-198BCB56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264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FBEA8-15A1-8CE1-228B-D67F5596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B937E-A247-8421-6F26-DFEB11A8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891DFE-B9A3-53E1-3FAF-A19A8FBE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5CF29C-9CAC-2ABD-1C3C-E51A915A9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734F8A-36F6-F439-C752-260610F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1BB38E-2C89-C274-5C80-3C7C2B1C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A4C632-7015-EA12-E9D0-95408F6F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77D1BF-54A6-1DCF-998F-FB11174D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4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DF7EF-1098-BCD4-7572-3AF3D550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5DCF9-8B2E-2807-22E0-E7962C15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9C56E9-834E-C2CD-E5F4-B3003125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38D5FC-DB93-02F3-DCB4-488A660A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564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177FA7-F5FC-66CB-EAD3-3EFA5C95F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36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F954E2-6D7F-EF68-05D3-7E4DC3495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" y="5898025"/>
            <a:ext cx="2075395" cy="81102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500680-40C4-AFC6-8B34-7A0F3085D74F}"/>
              </a:ext>
            </a:extLst>
          </p:cNvPr>
          <p:cNvCxnSpPr>
            <a:cxnSpLocks/>
          </p:cNvCxnSpPr>
          <p:nvPr userDrawn="1"/>
        </p:nvCxnSpPr>
        <p:spPr>
          <a:xfrm>
            <a:off x="406400" y="1136077"/>
            <a:ext cx="0" cy="472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2CC2C5F-F8DC-C716-22F1-811C222B6C24}"/>
              </a:ext>
            </a:extLst>
          </p:cNvPr>
          <p:cNvCxnSpPr>
            <a:cxnSpLocks/>
          </p:cNvCxnSpPr>
          <p:nvPr userDrawn="1"/>
        </p:nvCxnSpPr>
        <p:spPr>
          <a:xfrm>
            <a:off x="406400" y="1136077"/>
            <a:ext cx="114840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9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36E72-3738-9683-8076-3DCCB69A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922EE-506D-E7D9-D34B-366411A9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F5D7C1-E1BC-4028-FBC1-65B6B2E68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00C898-4580-2FF2-4B26-187359AA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ED6E2C-7596-8BD2-107D-3AC946D8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B48A7-9C1B-2768-00E8-1FF47FB4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491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FC870-6A9E-3A81-E1F6-3090B626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EEC38A-F552-384A-C9D3-CB66D0285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FA89A4-7D1A-EEDB-507C-1FD3BD9A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2288F0-4D46-685E-535B-D2B6C4B6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0FEB7-9B26-DF3A-0B9A-04352260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591927-87D8-6087-05EE-C18E2C5D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14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B021DE-65CB-FE0D-F2F5-6F4CDDF6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63473-6205-A1C7-573E-C86CBE1A9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330C9-2B06-6FA4-D25C-773505F08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BD64-67DD-4D0B-9646-1C6069FF401D}" type="datetimeFigureOut">
              <a:rPr lang="es-PE" smtClean="0"/>
              <a:t>17/09/2022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4F0EC-F626-CD66-44C4-B2DDC910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9B5EBD-6B5D-757B-A4FC-FEF46614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80B1-C308-4EC2-A50B-A0062B3D99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5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9F07B0-BA12-F8EF-ED64-4A96C14A1F19}"/>
              </a:ext>
            </a:extLst>
          </p:cNvPr>
          <p:cNvSpPr/>
          <p:nvPr/>
        </p:nvSpPr>
        <p:spPr>
          <a:xfrm>
            <a:off x="5721626" y="2013485"/>
            <a:ext cx="5594445" cy="16722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Fondo de Estimulo al Desempeño y Logro de Resultados Sociales</a:t>
            </a:r>
          </a:p>
          <a:p>
            <a:pPr algn="ctr"/>
            <a:r>
              <a:rPr lang="es-PE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2022-2023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AAF66-21BA-4E5E-9E88-5E7E37121818}"/>
              </a:ext>
            </a:extLst>
          </p:cNvPr>
          <p:cNvSpPr txBox="1">
            <a:spLocks/>
          </p:cNvSpPr>
          <p:nvPr/>
        </p:nvSpPr>
        <p:spPr>
          <a:xfrm>
            <a:off x="6421112" y="5585845"/>
            <a:ext cx="4414668" cy="454835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1432" dirty="0"/>
              <a:t>Lima, Setiembre  2022</a:t>
            </a:r>
            <a:endParaRPr lang="es-UY" sz="1432" dirty="0"/>
          </a:p>
        </p:txBody>
      </p:sp>
      <p:sp>
        <p:nvSpPr>
          <p:cNvPr id="4" name="Subtítulo 5">
            <a:extLst>
              <a:ext uri="{FF2B5EF4-FFF2-40B4-BE49-F238E27FC236}">
                <a16:creationId xmlns:a16="http://schemas.microsoft.com/office/drawing/2014/main" id="{DB25D1F9-E996-8A63-C51E-3114841AECD6}"/>
              </a:ext>
            </a:extLst>
          </p:cNvPr>
          <p:cNvSpPr>
            <a:spLocks noGrp="1"/>
          </p:cNvSpPr>
          <p:nvPr/>
        </p:nvSpPr>
        <p:spPr>
          <a:xfrm>
            <a:off x="5721625" y="4199234"/>
            <a:ext cx="5594445" cy="772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b="1" i="1" dirty="0"/>
              <a:t>Objetivo: </a:t>
            </a:r>
          </a:p>
          <a:p>
            <a:r>
              <a:rPr lang="es-MX" sz="1500" b="1" i="1" dirty="0"/>
              <a:t>Seguir contribuyendo con la recuperación de los servicios vinculados al Desarrollo Infantil Temprano.</a:t>
            </a:r>
            <a:endParaRPr lang="es-PE" sz="15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69EF3B-F6CC-1B7B-9341-22216AF36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t="15001" r="8959" b="4987"/>
          <a:stretch/>
        </p:blipFill>
        <p:spPr>
          <a:xfrm>
            <a:off x="875930" y="1316083"/>
            <a:ext cx="4128289" cy="50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882CC8E-CB6D-2B3B-C77F-8A468712DD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b="1" dirty="0"/>
              <a:t>SI-02.01: Porcentaje de niñas y niños con prematuridad y/o bajo peso al nacer del departamento, que reciben hierro en gotas hasta los 59 </a:t>
            </a:r>
            <a:r>
              <a:rPr lang="es-PE" sz="1800" b="1" dirty="0" err="1"/>
              <a:t>dias</a:t>
            </a:r>
            <a:r>
              <a:rPr lang="es-PE" sz="1800" b="1" dirty="0"/>
              <a:t> de vida.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485963-7D2D-B628-F001-5B3C190B9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49882"/>
              </p:ext>
            </p:extLst>
          </p:nvPr>
        </p:nvGraphicFramePr>
        <p:xfrm>
          <a:off x="506065" y="1975692"/>
          <a:ext cx="11419717" cy="29977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0075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59642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140597">
                <a:tc>
                  <a:txBody>
                    <a:bodyPr/>
                    <a:lstStyle/>
                    <a:p>
                      <a:pPr algn="l" fontAlgn="b"/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effectLst/>
                        </a:rPr>
                        <a:t>Sintaxis - Procedimiento de verificación 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953452">
                <a:tc rowSpan="2">
                  <a:txBody>
                    <a:bodyPr/>
                    <a:lstStyle/>
                    <a:p>
                      <a:pPr algn="l" fontAlgn="t"/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500" b="1" u="none" strike="noStrike" dirty="0">
                          <a:effectLst/>
                        </a:rPr>
                        <a:t>Numerador:</a:t>
                      </a:r>
                    </a:p>
                    <a:p>
                      <a:pPr algn="l" fontAlgn="t"/>
                      <a:r>
                        <a:rPr lang="es-MX" sz="1500" u="none" strike="noStrike" kern="1200" dirty="0">
                          <a:effectLst/>
                        </a:rPr>
                        <a:t> Suma de niños y niñas del  denominador  que cumplen con los siguientes criterios, registrado en HIS con DNI o CNV en línea: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s-MX" sz="1500" u="none" strike="noStrike" kern="1200" dirty="0">
                          <a:effectLst/>
                        </a:rPr>
                        <a:t>Recibieron hierro en gotas hasta los 59 días de edad, registrados  con los códigos CIE: Z298 o CPMS 99199.17 y </a:t>
                      </a:r>
                      <a:r>
                        <a:rPr lang="es-MX" sz="1500" u="none" strike="noStrike" kern="1200" dirty="0" err="1">
                          <a:effectLst/>
                        </a:rPr>
                        <a:t>Lab</a:t>
                      </a:r>
                      <a:r>
                        <a:rPr lang="es-MX" sz="1500" u="none" strike="noStrike" kern="1200" dirty="0">
                          <a:effectLst/>
                        </a:rPr>
                        <a:t>: SF1 o P01 o PO1.</a:t>
                      </a:r>
                    </a:p>
                    <a:p>
                      <a:pPr marL="0" indent="0" algn="l" fontAlgn="t">
                        <a:buFont typeface="+mj-lt"/>
                        <a:buNone/>
                      </a:pPr>
                      <a:r>
                        <a:rPr lang="es-MX" sz="1500" u="none" strike="noStrike" kern="1200" dirty="0">
                          <a:effectLst/>
                        </a:rPr>
                        <a:t>o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 startAt="2"/>
                      </a:pPr>
                      <a:r>
                        <a:rPr lang="es-MX" sz="1500" u="none" strike="noStrike" kern="1200" dirty="0">
                          <a:effectLst/>
                        </a:rPr>
                        <a:t>Recibieron hierro en gotas hasta los 59 días de edad, registrados con los códigos CIE: D500, D508, D509 o D649 (definitivo o repetitivo) + U310 o CPMS: 99199.17 y </a:t>
                      </a:r>
                      <a:r>
                        <a:rPr lang="es-MX" sz="1500" u="none" strike="noStrike" kern="1200" dirty="0" err="1">
                          <a:effectLst/>
                        </a:rPr>
                        <a:t>Lab</a:t>
                      </a:r>
                      <a:r>
                        <a:rPr lang="es-MX" sz="1500" u="none" strike="noStrike" kern="1200" dirty="0">
                          <a:effectLst/>
                        </a:rPr>
                        <a:t>: SF1 o P01 o PO1 o 1.</a:t>
                      </a: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682500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PE" sz="1500" b="1" u="none" strike="noStrike" dirty="0">
                          <a:effectLst/>
                        </a:rPr>
                        <a:t>Denominador: </a:t>
                      </a:r>
                    </a:p>
                    <a:p>
                      <a:pPr algn="just" fontAlgn="t"/>
                      <a:r>
                        <a:rPr lang="es-MX" sz="1500" u="none" strike="noStrike" dirty="0">
                          <a:effectLst/>
                        </a:rPr>
                        <a:t>Suma  de niños y niñas que cumplen  59 días (1 mes 29 días) registrados en el Padrón Nominal (tipo de seguro MINSA), con prematuridad  (34-36 semanas de gestación) y/o bajo peso al nacer (1500 a 2499 gramos) , registrados en el Padrón Nominal (DNI o CNV en línea) y CNV en línea en el mes de evaluación.</a:t>
                      </a:r>
                    </a:p>
                    <a:p>
                      <a:pPr algn="just" fontAlgn="t"/>
                      <a:r>
                        <a:rPr lang="es-MX" sz="1500" u="none" strike="noStrike" dirty="0">
                          <a:effectLst/>
                        </a:rPr>
                        <a:t>Nota: El cruce para el padrón nominal y CNV, es por código CNV.</a:t>
                      </a:r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14" descr="Cabeza con engranajes">
            <a:extLst>
              <a:ext uri="{FF2B5EF4-FFF2-40B4-BE49-F238E27FC236}">
                <a16:creationId xmlns:a16="http://schemas.microsoft.com/office/drawing/2014/main" id="{A9B7740D-B0D9-83A4-62FD-A0E9A1181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362" y="3044142"/>
            <a:ext cx="719463" cy="7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1C6E198-22A2-238E-340E-E1DEEFFB43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ES" sz="1800" dirty="0"/>
              <a:t>SI-02.02: Porcentaje de niñas y niños de 4 meses (entre 110 y 130 días) de edad del departamento, que reciben hierro en gotas. 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DC2FC6-B26A-614B-AC0E-F477B1EBB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24183"/>
              </p:ext>
            </p:extLst>
          </p:nvPr>
        </p:nvGraphicFramePr>
        <p:xfrm>
          <a:off x="517353" y="4373208"/>
          <a:ext cx="11395623" cy="207389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7627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37996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13639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1" u="none" strike="noStrike" kern="1200" dirty="0">
                          <a:effectLst/>
                        </a:rPr>
                        <a:t>Sintaxis - Procedimiento de verificación  </a:t>
                      </a:r>
                      <a:endParaRPr lang="es-PE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623061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1" u="none" strike="noStrike" dirty="0">
                          <a:effectLst/>
                        </a:rPr>
                        <a:t>Numerador: </a:t>
                      </a:r>
                    </a:p>
                    <a:p>
                      <a:pPr algn="l" fontAlgn="t"/>
                      <a:r>
                        <a:rPr lang="es-ES" sz="1300" u="none" strike="noStrike" dirty="0">
                          <a:effectLst/>
                        </a:rPr>
                        <a:t>Suma de niñas y niños del denominador que cumplen con el siguiente registro en HIS  con DNI o CNV en línea: CÓDIGOS CIE/CPT Z298 o CPMS 99199.17 (Entre los 110 y 130 días) y LAB: SF1 o P01 o PO1.</a:t>
                      </a:r>
                      <a:endParaRPr lang="es-MX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1237194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300" b="1" u="none" strike="noStrike" dirty="0">
                          <a:effectLst/>
                        </a:rPr>
                        <a:t>Denominador: </a:t>
                      </a:r>
                    </a:p>
                    <a:p>
                      <a:pPr algn="just" fontAlgn="t"/>
                      <a:r>
                        <a:rPr lang="es-ES" sz="1300" u="none" strike="noStrike" dirty="0">
                          <a:effectLst/>
                        </a:rPr>
                        <a:t>Suma de niños y niñas que han cumplido 130 días de edad en el período de evaluación y que no tuvieron diagnostico de anemia con código: D500, D508, D509 o D649 (definitivo o repetitivo), registrados en el Padrón Nominal con DNI o CNV en línea y HIS en el mes de evaluación con tipo de seguro MINSA.</a:t>
                      </a:r>
                    </a:p>
                    <a:p>
                      <a:pPr algn="just" fontAlgn="t"/>
                      <a:r>
                        <a:rPr lang="es-ES" sz="1300" u="none" strike="noStrike" dirty="0">
                          <a:effectLst/>
                        </a:rPr>
                        <a:t>y</a:t>
                      </a:r>
                    </a:p>
                    <a:p>
                      <a:pPr algn="just" fontAlgn="t"/>
                      <a:r>
                        <a:rPr lang="es-ES" sz="1300" u="none" strike="noStrike" dirty="0">
                          <a:effectLst/>
                        </a:rPr>
                        <a:t>1. Sin registro de prematuro (CIE: P073) y/o con bajo peso al nacer (CIE: P071, P0711, P0712) hasta los 130 días de edad.</a:t>
                      </a:r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14" descr="Cabeza con engranajes">
            <a:extLst>
              <a:ext uri="{FF2B5EF4-FFF2-40B4-BE49-F238E27FC236}">
                <a16:creationId xmlns:a16="http://schemas.microsoft.com/office/drawing/2014/main" id="{853F15AA-143B-FFD0-2257-91CFCE2D0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567" y="5016178"/>
            <a:ext cx="654857" cy="64648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7F24A62-7FF8-8491-6E51-8B05DCA44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23122"/>
              </p:ext>
            </p:extLst>
          </p:nvPr>
        </p:nvGraphicFramePr>
        <p:xfrm>
          <a:off x="521366" y="1195340"/>
          <a:ext cx="11368460" cy="309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429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45031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5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150" b="1" u="none" strike="noStrike" baseline="30000" dirty="0">
                          <a:effectLst/>
                        </a:rPr>
                        <a:t>(2.4)</a:t>
                      </a:r>
                      <a:endParaRPr lang="es-PE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2113646">
                <a:tc>
                  <a:txBody>
                    <a:bodyPr/>
                    <a:lstStyle/>
                    <a:p>
                      <a:pPr algn="l" fontAlgn="t"/>
                      <a:endParaRPr lang="es-PE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el indicador según UBIGEO de residencia (procedencia) registrado en el padrón nominal.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período de evaluación se comprende desde el primer al último día del mes de evaluación.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Sólo se evalúa sobre las prestaciones registradas hasta la edad en días, indicada en el denominador.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contabilizan las entregas que lleven la nomenclatura válida en el ítem LAB.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MINSA, el diagnóstico de anemia se identifica con los códigos:  D500, D508, D509 o D649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los prematuros y/o bajo peso al nacer se identifican con los códigos (P073, P071, P0711, P0712)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obtener el dato del padrón nominal, se toma en cuenta la variable TIPO DE DOCUMENTO DNI o CNV en línea.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caso del indicador 01: Para el caso de los prematuros y bajo peso al nacer el cruce para el </a:t>
                      </a:r>
                      <a:r>
                        <a:rPr lang="es-ES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padron</a:t>
                      </a: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nominal y CNV, es por código CNV.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 caso del indicador 01: Se utilizará el código: Z298 (Administración preventiva de Sulfato Ferroso/hierro </a:t>
                      </a:r>
                      <a:r>
                        <a:rPr lang="es-ES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U310 (Administración Terapéutica de Sulfato Ferroso/hierro </a:t>
                      </a:r>
                      <a:r>
                        <a:rPr lang="es-ES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  CPMS: 99199.17 (Suplementación de sulfato ferroso).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caso indicador 02: Se utilizará el código: Z298 (Administración preventiva de Sulfato Ferroso/hierro </a:t>
                      </a:r>
                      <a:r>
                        <a:rPr lang="es-ES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 código CPMS: 99199.17 (Suplementación de sulfato ferroso).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estadística, del indicador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7" name="Gráfico 14" descr="Diana">
            <a:extLst>
              <a:ext uri="{FF2B5EF4-FFF2-40B4-BE49-F238E27FC236}">
                <a16:creationId xmlns:a16="http://schemas.microsoft.com/office/drawing/2014/main" id="{8E6D660E-2CFF-E32A-8109-962C331AA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56" y="2373726"/>
            <a:ext cx="624068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20D14C4-F064-EF25-F606-11B168AD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357D312-7724-CA0F-120B-3EF443AAB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466330"/>
              </p:ext>
            </p:extLst>
          </p:nvPr>
        </p:nvGraphicFramePr>
        <p:xfrm>
          <a:off x="573088" y="1368025"/>
          <a:ext cx="11348837" cy="46639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06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Compromiso de Gestión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80">
                <a:tc rowSpan="2"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SI-03: Niñas y niños de 6 meses de edad del departamento, con dosaje de hemoglobina, que iniciaron tratamiento o suplementación preventiva con hierro.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400" b="1" kern="1200" dirty="0"/>
                        <a:t>SI-03.01: </a:t>
                      </a:r>
                      <a:r>
                        <a:rPr lang="es-MX" sz="1400" kern="1200" dirty="0"/>
                        <a:t>Porcentaje de niñas y niños de 6 meses de edad del departamento, con dosaje de hemoglobina que iniciaron tratamiento o suplementación preventiva con hierro. 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Contribuir a la realización oportuna del dosaje hemoglobina, para que de acuerdo al diagnóstico se inicie oportunamente la suplementación preventiva con hierro o el tratamiento con hierro. Con la finalidad de prevenir la anemia y procurar un adecuado Desarrollo Infantil Temprano.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de niñas y niños del denominador que cuentan con dosaje de hemoglobina, diagnosticados entre los 170-209 días y que reciben inicio de tratamiento con hierro o suplementación preventiva oportuna, registrados en el HIS MINSA con DNI o CNV en línea.</a:t>
                      </a:r>
                      <a:endParaRPr lang="es-P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/>
                        <a:t>______________________________________________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/>
                        <a:t>N°</a:t>
                      </a:r>
                      <a:r>
                        <a:rPr lang="es-MX" sz="1400" dirty="0"/>
                        <a:t> de niñas y niños que cumplen 209 días en el mes de evaluación, registrados en el padrón nominal con DNI o CNV en línea.</a:t>
                      </a:r>
                      <a:endParaRPr lang="es-MX" sz="1400" noProof="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378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kern="1200" noProof="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Primera verificación:</a:t>
                      </a:r>
                      <a:r>
                        <a:rPr lang="es-PE" sz="1400" kern="1200" noProof="0" dirty="0"/>
                        <a:t> octubre, noviembre, diciembre 2022.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Segunda verificación:  </a:t>
                      </a:r>
                      <a:r>
                        <a:rPr lang="es-PE" sz="1400" kern="1200" noProof="0" dirty="0"/>
                        <a:t>enero, febrero, marzo, abril, mayo y junio 2023.</a:t>
                      </a:r>
                      <a:endParaRPr lang="es-ES" sz="1400" dirty="0"/>
                    </a:p>
                    <a:p>
                      <a:pPr algn="just"/>
                      <a:endParaRPr lang="es-E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noProof="0" dirty="0"/>
                        <a:t>Fuente</a:t>
                      </a:r>
                      <a:r>
                        <a:rPr lang="es-PE" sz="1400" b="1" baseline="0" noProof="0" dirty="0"/>
                        <a:t> de datos: </a:t>
                      </a:r>
                    </a:p>
                    <a:p>
                      <a:r>
                        <a:rPr lang="es-PE" sz="1400" b="1" dirty="0"/>
                        <a:t>Numerador: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HIS</a:t>
                      </a:r>
                      <a:r>
                        <a:rPr lang="es-PE" sz="1400" baseline="0" dirty="0"/>
                        <a:t> MINSA</a:t>
                      </a:r>
                      <a:endParaRPr lang="es-PE" sz="1400" dirty="0"/>
                    </a:p>
                    <a:p>
                      <a:r>
                        <a:rPr lang="es-PE" sz="1400" b="1" dirty="0"/>
                        <a:t>Denominador</a:t>
                      </a:r>
                      <a:r>
                        <a:rPr lang="es-PE" sz="1400" b="1" baseline="0" dirty="0"/>
                        <a:t>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Padrón nominal</a:t>
                      </a:r>
                      <a:endParaRPr lang="es-PE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9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9C7001-B708-635B-4D40-591C96BD42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kern="1200" dirty="0"/>
              <a:t>SI-03.01: </a:t>
            </a:r>
            <a:r>
              <a:rPr lang="es-MX" sz="1800" kern="1200" dirty="0"/>
              <a:t>Porcentaje de niñas y niños de 6 meses de edad del departamento, con dosaje de hemoglobina que iniciaron tratamiento o suplementación preventiva con hierro. 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9C9E661-BF60-1148-E8D9-06AACB599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02169"/>
              </p:ext>
            </p:extLst>
          </p:nvPr>
        </p:nvGraphicFramePr>
        <p:xfrm>
          <a:off x="524933" y="3772912"/>
          <a:ext cx="11408566" cy="26946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8943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49623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145811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363476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1" u="none" strike="noStrike" dirty="0">
                          <a:effectLst/>
                        </a:rPr>
                        <a:t>Numerador:</a:t>
                      </a:r>
                      <a:r>
                        <a:rPr lang="es-MX" sz="1400" b="1" u="none" strike="noStrike" dirty="0">
                          <a:effectLst/>
                        </a:rPr>
                        <a:t> </a:t>
                      </a:r>
                      <a:r>
                        <a:rPr lang="es-MX" sz="1300" u="none" strike="noStrike" dirty="0">
                          <a:effectLst/>
                        </a:rPr>
                        <a:t>Suma de niñas y niños que forman parte del denominador, registrados en HIS MINSA con DNI o CNV en línea  y cuentan con: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s-MX" sz="1300" u="none" strike="noStrike" dirty="0">
                          <a:effectLst/>
                        </a:rPr>
                        <a:t>Al menos un dosaje de hemoglobina entre los 170-209 días de edad, registrado con los  CÓDIGO CPMS: 85018 (tipo de diagnóstico "D");</a:t>
                      </a: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y										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 startAt="2"/>
                      </a:pPr>
                      <a:r>
                        <a:rPr lang="es-MX" sz="1300" u="none" strike="noStrike" dirty="0">
                          <a:effectLst/>
                        </a:rPr>
                        <a:t>A partir del primer dosaje de hemoglobina (entre los 170 y 209 días de edad), fueron diagnosticados con anemia (código CIE = D500, D508, D509 o D649, tipo de diagnostico definitivo) e  iniciaron oportunamente el </a:t>
                      </a:r>
                      <a:r>
                        <a:rPr lang="es-MX" sz="1300" b="1" u="none" strike="noStrike" dirty="0">
                          <a:effectLst/>
                        </a:rPr>
                        <a:t>tratamiento con hierro hasta 7 días</a:t>
                      </a:r>
                      <a:r>
                        <a:rPr lang="es-MX" sz="1300" u="none" strike="noStrike" dirty="0">
                          <a:effectLst/>
                        </a:rPr>
                        <a:t>, a partir del último diagnóstico de anemia;  registrado con los códigos HIS: D500, D508, D509 o D649 (definitivo o repetitivo) + U310  y </a:t>
                      </a:r>
                      <a:r>
                        <a:rPr lang="es-MX" sz="1300" u="none" strike="noStrike" dirty="0" err="1">
                          <a:effectLst/>
                        </a:rPr>
                        <a:t>Lab</a:t>
                      </a:r>
                      <a:r>
                        <a:rPr lang="es-MX" sz="1300" u="none" strike="noStrike" dirty="0">
                          <a:effectLst/>
                        </a:rPr>
                        <a:t>: SF1 o P01 o PO1 o 1   o  CPMS 99199.17 y </a:t>
                      </a:r>
                      <a:r>
                        <a:rPr lang="es-MX" sz="1300" u="none" strike="noStrike" dirty="0" err="1">
                          <a:effectLst/>
                        </a:rPr>
                        <a:t>Lab</a:t>
                      </a:r>
                      <a:r>
                        <a:rPr lang="es-MX" sz="1300" u="none" strike="noStrike" dirty="0">
                          <a:effectLst/>
                        </a:rPr>
                        <a:t>: SF1 o P01 o PO1 o 1							</a:t>
                      </a: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o										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 startAt="3"/>
                      </a:pPr>
                      <a:r>
                        <a:rPr lang="es-MX" sz="1300" u="none" strike="noStrike" dirty="0">
                          <a:effectLst/>
                        </a:rPr>
                        <a:t>A partir del primer dosaje de hemoglobina (entre los 170 y 209 días de edad)  y sin diagnóstico de anemia, recibieron el inicio de la </a:t>
                      </a:r>
                      <a:r>
                        <a:rPr lang="es-MX" sz="1300" b="1" u="none" strike="noStrike" dirty="0">
                          <a:effectLst/>
                        </a:rPr>
                        <a:t>suplementación preventiva hasta los 7 días después </a:t>
                      </a:r>
                      <a:r>
                        <a:rPr lang="es-MX" sz="1300" u="none" strike="noStrike" dirty="0">
                          <a:effectLst/>
                        </a:rPr>
                        <a:t>de la fecha de tamizaje, CÓDIGO CIE/CPT = Z298 y </a:t>
                      </a:r>
                      <a:r>
                        <a:rPr lang="es-MX" sz="1300" u="none" strike="noStrike" dirty="0" err="1">
                          <a:effectLst/>
                        </a:rPr>
                        <a:t>Lab</a:t>
                      </a:r>
                      <a:r>
                        <a:rPr lang="es-MX" sz="1300" u="none" strike="noStrike" dirty="0">
                          <a:effectLst/>
                        </a:rPr>
                        <a:t>: SF1 o P01 o PO1 o 1 (MN) o CPMS: 99199.17 o 99199.19 y </a:t>
                      </a:r>
                      <a:r>
                        <a:rPr lang="es-MX" sz="1300" u="none" strike="noStrike" dirty="0" err="1">
                          <a:effectLst/>
                        </a:rPr>
                        <a:t>Lab</a:t>
                      </a:r>
                      <a:r>
                        <a:rPr lang="es-MX" sz="1300" u="none" strike="noStrike" dirty="0">
                          <a:effectLst/>
                        </a:rPr>
                        <a:t>: SF1 o P01 o PO1 o 1 (MN).			</a:t>
                      </a:r>
                      <a:r>
                        <a:rPr lang="es-MX" sz="1400" u="none" strike="noStrike" dirty="0">
                          <a:effectLst/>
                        </a:rPr>
                        <a:t>			</a:t>
                      </a:r>
                      <a:endParaRPr lang="es-PE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238926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PE" sz="1400" b="1" u="none" strike="noStrike" dirty="0">
                          <a:effectLst/>
                        </a:rPr>
                        <a:t>Denominador:</a:t>
                      </a:r>
                      <a:r>
                        <a:rPr lang="es-MX" sz="1400" b="1" u="none" strike="noStrike" dirty="0">
                          <a:effectLst/>
                        </a:rPr>
                        <a:t> </a:t>
                      </a:r>
                      <a:r>
                        <a:rPr lang="es-MX" sz="1300" u="none" strike="noStrike" dirty="0">
                          <a:effectLst/>
                        </a:rPr>
                        <a:t>Suma de niñas y niños de 209 días en el mes de evaluación, registrados en el PN con DNI y CNV en línea, (tipo de seguro MINSA).</a:t>
                      </a:r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14" descr="Cabeza con engranajes">
            <a:extLst>
              <a:ext uri="{FF2B5EF4-FFF2-40B4-BE49-F238E27FC236}">
                <a16:creationId xmlns:a16="http://schemas.microsoft.com/office/drawing/2014/main" id="{40D34109-4FBB-673E-03A8-0D795CFB5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32" y="5075707"/>
            <a:ext cx="646482" cy="64648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ABE2CA8-8079-EBE9-36A6-3AD13D8CF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86352"/>
              </p:ext>
            </p:extLst>
          </p:nvPr>
        </p:nvGraphicFramePr>
        <p:xfrm>
          <a:off x="524933" y="1205202"/>
          <a:ext cx="11390824" cy="253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639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65185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400" b="1" u="none" strike="noStrike" baseline="30000" dirty="0">
                          <a:effectLst/>
                        </a:rPr>
                        <a:t>(2.4)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2113646"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el indicador según UBIGEO de residencia (procedencia) registrado en el padrón nominal.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período de evaluación se comprende desde el primer al último día del mes de evaluación.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se evalúa sobre las prestaciones registradas hasta la edad en días, indicada en el denominador.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contabilizan las entregas que lleven la nomenclatura válida en el ítem LAB.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MINSA, el diagnóstico de anemia se identifica con los códigos:  D500, D508, D509 o D649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obtener el dato del padrón nominal, se toma en cuenta la variable TIPO DE DOCUMENTO DNI o CNV en línea.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utilizará el código:</a:t>
                      </a:r>
                      <a:b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Z298: Administración preventiva de Sulfato Ferroso/hierro </a:t>
                      </a:r>
                      <a:r>
                        <a:rPr lang="es-E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CPMS 99199.17: Suplementación de sulfato ferroso / Administración preventiva de </a:t>
                      </a:r>
                      <a:r>
                        <a:rPr lang="es-E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Multimicronutriente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CPMS 99199.19: Suplementación de </a:t>
                      </a:r>
                      <a:r>
                        <a:rPr lang="es-E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multimicronutriente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U310: Administración Terapéutica de Sulfato Ferroso/hierro </a:t>
                      </a:r>
                      <a:r>
                        <a:rPr lang="es-E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CPMS 99199.17: Suplementación de sulfato ferroso.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 del indicador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7" name="Gráfico 14" descr="Diana">
            <a:extLst>
              <a:ext uri="{FF2B5EF4-FFF2-40B4-BE49-F238E27FC236}">
                <a16:creationId xmlns:a16="http://schemas.microsoft.com/office/drawing/2014/main" id="{D9B40388-A1C4-8047-3E85-396399384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627" y="2226209"/>
            <a:ext cx="616087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1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3BFBFFC-C99F-283A-A2C9-5A2CB849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1D22A0-421B-885F-CE8A-C3B7F2D7C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29621"/>
              </p:ext>
            </p:extLst>
          </p:nvPr>
        </p:nvGraphicFramePr>
        <p:xfrm>
          <a:off x="601133" y="1234692"/>
          <a:ext cx="11353549" cy="37605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Compromiso de Gestión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671">
                <a:tc rowSpan="2">
                  <a:txBody>
                    <a:bodyPr/>
                    <a:lstStyle/>
                    <a:p>
                      <a:pPr algn="just"/>
                      <a:r>
                        <a:rPr lang="es-MX" sz="1400" b="1" dirty="0"/>
                        <a:t>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SI-04: Niñas y niños menores de 12 meses de edad  del departamento, que cuentan con controles CRED según edad.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400" b="1" kern="1200" dirty="0"/>
                        <a:t>SI-04.01: </a:t>
                      </a:r>
                      <a:r>
                        <a:rPr lang="es-MX" sz="1400" kern="1200" dirty="0"/>
                        <a:t>Porcentaje de niñas y niños  menores de 12 meses de edad del departamento, que cuentan con controles CRED según edad.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Contribuir a la entrega completa y oportuna de los controles CRED, a fin de acompañar el adecuado crecimiento y desarrollo del niño y la niña, detectar precoz y oportunamente riesgos, alteraciones, y/o presencia de enfermedades, para una intervención oportuna, de esta manera procurar un buen Desarrollo Infantil Temprano.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casos del denominador recibieron  controles CRED presenciales de acuerdo  a las edades priorizadas, registrados en el HIS MINSA con DNI o CNV en línea.</a:t>
                      </a:r>
                      <a:endParaRPr lang="es-P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/>
                        <a:t>______________________________________________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/>
                        <a:t>N°</a:t>
                      </a:r>
                      <a:r>
                        <a:rPr lang="es-MX" sz="1400" dirty="0"/>
                        <a:t> de niñas y niños menores de 12 meses de edad (364 días de edad) del departamento, en el mes de evaluación, registrados en el padrón nominal con DNI o CNV en línea.</a:t>
                      </a:r>
                      <a:endParaRPr lang="es-P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noProof="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333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Primera verificación:</a:t>
                      </a:r>
                      <a:r>
                        <a:rPr lang="es-PE" sz="1400" kern="1200" noProof="0" dirty="0"/>
                        <a:t> octubre, noviembre, diciembre 2022.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Segunda verificación:  </a:t>
                      </a:r>
                      <a:r>
                        <a:rPr lang="es-PE" sz="1400" kern="1200" noProof="0" dirty="0"/>
                        <a:t>enero, febrero, marzo, abril, mayo y junio 2023.</a:t>
                      </a:r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noProof="0" dirty="0"/>
                        <a:t>Fuente</a:t>
                      </a:r>
                      <a:r>
                        <a:rPr lang="es-PE" sz="1400" b="1" baseline="0" noProof="0" dirty="0"/>
                        <a:t> de datos: </a:t>
                      </a:r>
                    </a:p>
                    <a:p>
                      <a:r>
                        <a:rPr lang="es-PE" sz="1400" b="1" dirty="0"/>
                        <a:t>Numerador: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HIS</a:t>
                      </a:r>
                      <a:r>
                        <a:rPr lang="es-PE" sz="1400" baseline="0" dirty="0"/>
                        <a:t> MINSA</a:t>
                      </a:r>
                      <a:endParaRPr lang="es-PE" sz="1400" dirty="0"/>
                    </a:p>
                    <a:p>
                      <a:r>
                        <a:rPr lang="es-PE" sz="1400" b="1" dirty="0"/>
                        <a:t>Denominador</a:t>
                      </a:r>
                      <a:r>
                        <a:rPr lang="es-PE" sz="1400" b="1" baseline="0" dirty="0"/>
                        <a:t>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Padrón nominal y CNV en línea</a:t>
                      </a:r>
                      <a:endParaRPr lang="es-PE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04C8A06-91F1-EE00-F315-ACF0B123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18191"/>
              </p:ext>
            </p:extLst>
          </p:nvPr>
        </p:nvGraphicFramePr>
        <p:xfrm>
          <a:off x="601132" y="5286014"/>
          <a:ext cx="11353551" cy="767188"/>
        </p:xfrm>
        <a:graphic>
          <a:graphicData uri="http://schemas.openxmlformats.org/drawingml/2006/table">
            <a:tbl>
              <a:tblPr/>
              <a:tblGrid>
                <a:gridCol w="109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62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0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17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Ítems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verificación Octubre a Diciembre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verificación Enero a Junio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 </a:t>
                      </a:r>
                      <a:b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7mo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9no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RN,1,2,3,4,5,6,7,8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0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7A5F4C-559F-3A9D-4411-FEA9DD4A03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kern="1200" dirty="0"/>
              <a:t>SI-04.01: </a:t>
            </a:r>
            <a:r>
              <a:rPr lang="es-MX" sz="1800" kern="1200" dirty="0"/>
              <a:t>Porcentaje de niñas y niños  menores de 12 meses de edad del departamento, que cuentan con controles CRED según edad.</a:t>
            </a:r>
            <a:endParaRPr lang="es-PE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015C69B-6DC5-FEFC-99D7-068758FCA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22899"/>
              </p:ext>
            </p:extLst>
          </p:nvPr>
        </p:nvGraphicFramePr>
        <p:xfrm>
          <a:off x="573088" y="1182827"/>
          <a:ext cx="11390824" cy="5215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494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401330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40859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300" b="1" u="none" strike="noStrike" baseline="30000" dirty="0">
                          <a:effectLst/>
                        </a:rPr>
                        <a:t>(2.4)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4974204">
                <a:tc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el indicador según UBIGEO de residencia (procedencia) registrado en el padrón nominal.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 indicador se mide de manera prospectiva, considerando los nacimientos ocurridos a partir del primer mes de verificación en adelante.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Ejm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Mes 1: RN, Mes 2: RN+ 01 mes de edad, Mes 3: RN+01 mes + 02 meses….y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sucesivamente, hasta el corte de cada periodo de verificación.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período de evaluación se comprende desde el primer al último día del mes de evaluación.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se evalúa sobre las prestaciones registradas hasta la edad en días, indicada en el denominador.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MINSA, el control CRED  se identifica con los siguientes códigos para la Atención Integral de Salud del Niño-CRED. Vale precisar que el código "Z001", se considerará  en la evaluación en la medida que el MINSA concluya con la implementación del nuevo manual HIS.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Neonato: RN "Z001" o CPMS 99381.01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 1 mes de edad a más:  “Z001”  o CPMS 99381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obtener el dato del padrón nominal, se toma en cuenta la variable TIPO DE DOCUMENTO DNI o CNV en línea.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 en cuenta el siguiente esquema del CRED: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__RN: 04 controles CRED en el periodo de 0-28 días de vida con un intervalo mínimo de 03 días entre el 1er y 2do control (para la cuantificación, considerar el primer control del CRED a partir del tercer día de vida en adelante, toda vez que no se puede determinar la fecha del alta del recién nacido) y un intervalo mínimo de 07 días entre el 2do, 3er y 4to control.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__Niño y niña de 1 mes (a partir de los 29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 11 meses 29 días, con un intervalo mínimo de 28 días entre control y control. Por el tiempo del periodo de implementación del CAD, que va de octubre 2022 a junio 2023, el compromiso de gestión, está conformado por los niños y niñas menores de 09 meses de edad.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contabilizan los controles CRED independiente del LAB.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prestación del CRED debe ser desarrollada por el personal competente, según lo establecido en la norma técnica de la R.M - N° 537-2017/MINSA.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primera verificación de octubre a diciembre de 2022, se evaluará los controles CRED según edad en los niños y niñas menores de 03 meses de edad. En la segunda verificación de enero a junio 2023, se evaluará los controles CRED según edad en los niños y niñas menores de 09 meses de edad.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estadística, del indicador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5" name="Gráfico 14" descr="Diana">
            <a:extLst>
              <a:ext uri="{FF2B5EF4-FFF2-40B4-BE49-F238E27FC236}">
                <a16:creationId xmlns:a16="http://schemas.microsoft.com/office/drawing/2014/main" id="{68A9DBB6-0888-9CD7-2537-F99AFD14C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201" y="3429000"/>
            <a:ext cx="616087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561046B-E97C-C118-5557-0DFC2ABCC5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kern="1200" dirty="0"/>
              <a:t>SI-04.01: </a:t>
            </a:r>
            <a:r>
              <a:rPr lang="es-MX" sz="1800" kern="1200" dirty="0"/>
              <a:t>Porcentaje de niñas y niños  menores de 12 meses de edad del departamento, que cuentan con controles CRED según edad.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26CE4D0-4874-462F-FD77-AF146392A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4260"/>
              </p:ext>
            </p:extLst>
          </p:nvPr>
        </p:nvGraphicFramePr>
        <p:xfrm>
          <a:off x="541570" y="2373980"/>
          <a:ext cx="11387193" cy="4074448"/>
        </p:xfrm>
        <a:graphic>
          <a:graphicData uri="http://schemas.openxmlformats.org/drawingml/2006/table">
            <a:tbl>
              <a:tblPr/>
              <a:tblGrid>
                <a:gridCol w="1781916">
                  <a:extLst>
                    <a:ext uri="{9D8B030D-6E8A-4147-A177-3AD203B41FA5}">
                      <a16:colId xmlns:a16="http://schemas.microsoft.com/office/drawing/2014/main" val="3031734469"/>
                    </a:ext>
                  </a:extLst>
                </a:gridCol>
                <a:gridCol w="1037418">
                  <a:extLst>
                    <a:ext uri="{9D8B030D-6E8A-4147-A177-3AD203B41FA5}">
                      <a16:colId xmlns:a16="http://schemas.microsoft.com/office/drawing/2014/main" val="1369510225"/>
                    </a:ext>
                  </a:extLst>
                </a:gridCol>
                <a:gridCol w="634657">
                  <a:extLst>
                    <a:ext uri="{9D8B030D-6E8A-4147-A177-3AD203B41FA5}">
                      <a16:colId xmlns:a16="http://schemas.microsoft.com/office/drawing/2014/main" val="3353540775"/>
                    </a:ext>
                  </a:extLst>
                </a:gridCol>
                <a:gridCol w="634657">
                  <a:extLst>
                    <a:ext uri="{9D8B030D-6E8A-4147-A177-3AD203B41FA5}">
                      <a16:colId xmlns:a16="http://schemas.microsoft.com/office/drawing/2014/main" val="1187928720"/>
                    </a:ext>
                  </a:extLst>
                </a:gridCol>
                <a:gridCol w="634657">
                  <a:extLst>
                    <a:ext uri="{9D8B030D-6E8A-4147-A177-3AD203B41FA5}">
                      <a16:colId xmlns:a16="http://schemas.microsoft.com/office/drawing/2014/main" val="2102804010"/>
                    </a:ext>
                  </a:extLst>
                </a:gridCol>
                <a:gridCol w="634657">
                  <a:extLst>
                    <a:ext uri="{9D8B030D-6E8A-4147-A177-3AD203B41FA5}">
                      <a16:colId xmlns:a16="http://schemas.microsoft.com/office/drawing/2014/main" val="881081571"/>
                    </a:ext>
                  </a:extLst>
                </a:gridCol>
                <a:gridCol w="1269312">
                  <a:extLst>
                    <a:ext uri="{9D8B030D-6E8A-4147-A177-3AD203B41FA5}">
                      <a16:colId xmlns:a16="http://schemas.microsoft.com/office/drawing/2014/main" val="4296202"/>
                    </a:ext>
                  </a:extLst>
                </a:gridCol>
                <a:gridCol w="1696483">
                  <a:extLst>
                    <a:ext uri="{9D8B030D-6E8A-4147-A177-3AD203B41FA5}">
                      <a16:colId xmlns:a16="http://schemas.microsoft.com/office/drawing/2014/main" val="3804636030"/>
                    </a:ext>
                  </a:extLst>
                </a:gridCol>
                <a:gridCol w="3063436">
                  <a:extLst>
                    <a:ext uri="{9D8B030D-6E8A-4147-A177-3AD203B41FA5}">
                      <a16:colId xmlns:a16="http://schemas.microsoft.com/office/drawing/2014/main" val="2464201381"/>
                    </a:ext>
                  </a:extLst>
                </a:gridCol>
              </a:tblGrid>
              <a:tr h="1699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Grupo de edad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acumulado de controles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47639"/>
                  </a:ext>
                </a:extLst>
              </a:tr>
              <a:tr h="575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CRED de acuerdo a la edad del niño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ordinal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Edad en que recibe el CRED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Rango  de edad para verificar el cumplimiento de  la condición (días)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de controles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14646"/>
                  </a:ext>
                </a:extLst>
              </a:tr>
              <a:tr h="29072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Rango anterior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Rango posterior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89786"/>
                  </a:ext>
                </a:extLst>
              </a:tr>
              <a:tr h="169942">
                <a:tc rowSpan="5"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Control del 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0_06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58700"/>
                  </a:ext>
                </a:extLst>
              </a:tr>
              <a:tr h="1699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07_13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&gt;=1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84392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14_20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&gt;=2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51109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21-28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&gt;=3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58188"/>
                  </a:ext>
                </a:extLst>
              </a:tr>
              <a:tr h="1699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29-59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&gt;=4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228409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60-89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&gt;=1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813193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90-119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&gt;=2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54604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120-149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&gt;=3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24879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150-179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&gt;=4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39632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180-209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&gt;=5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86587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210-239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&gt;=6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83607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240-269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&gt;=7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432353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270-299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&gt;=8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07415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300-329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&gt;=9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50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330-363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&gt;=10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1+1+1+1+1+1+1+1+1+1+1+1+1+1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91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&gt;=11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1+1+1+1+1+1+1+1+1+1+1+1+1+1+1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631FECB-3852-CAF4-7D71-B08A53631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6572"/>
              </p:ext>
            </p:extLst>
          </p:nvPr>
        </p:nvGraphicFramePr>
        <p:xfrm>
          <a:off x="508088" y="1194538"/>
          <a:ext cx="11398498" cy="11074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7920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40578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191967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870209">
                <a:tc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1" u="none" strike="noStrike" dirty="0">
                          <a:effectLst/>
                        </a:rPr>
                        <a:t>Numerador:</a:t>
                      </a:r>
                      <a:r>
                        <a:rPr lang="es-MX" sz="1400" b="1" u="none" strike="noStrike" dirty="0">
                          <a:effectLst/>
                        </a:rPr>
                        <a:t> </a:t>
                      </a:r>
                      <a:r>
                        <a:rPr lang="es-MX" sz="1400" b="0" u="none" strike="noStrike" dirty="0">
                          <a:effectLst/>
                        </a:rPr>
                        <a:t>Suma de niñas y niños del denominador que cumplen con el siguiente registro en HIS MINSA con DNI o CNV en línea: </a:t>
                      </a:r>
                    </a:p>
                    <a:p>
                      <a:pPr algn="l" fontAlgn="t"/>
                      <a:r>
                        <a:rPr lang="es-MX" sz="1400" b="0" u="none" strike="noStrike" dirty="0">
                          <a:effectLst/>
                        </a:rPr>
                        <a:t>Haber recibido controles de crecimiento y desarrollo (CRED) de acuerdo a su edad y según esquema, Identificado con código HIS CIE: Z001 o  CPMS 99381*, en la misma cita. De acuerdo al siguiente esquema: </a:t>
                      </a:r>
                    </a:p>
                    <a:p>
                      <a:pPr algn="l" fontAlgn="t"/>
                      <a:r>
                        <a:rPr lang="es-MX" sz="1400" b="0" u="none" strike="noStrike" dirty="0">
                          <a:effectLst/>
                        </a:rPr>
                        <a:t>* El código para Recién Nacido es: HIS CIE Z001 o CPMS 99381.01.</a:t>
                      </a:r>
                      <a:r>
                        <a:rPr lang="es-MX" sz="1300" u="none" strike="noStrike" dirty="0">
                          <a:effectLst/>
                        </a:rPr>
                        <a:t>		</a:t>
                      </a:r>
                      <a:r>
                        <a:rPr lang="es-MX" sz="1400" u="none" strike="noStrike" dirty="0">
                          <a:effectLst/>
                        </a:rPr>
                        <a:t>			</a:t>
                      </a:r>
                      <a:endParaRPr lang="es-PE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</a:tbl>
          </a:graphicData>
        </a:graphic>
      </p:graphicFrame>
      <p:pic>
        <p:nvPicPr>
          <p:cNvPr id="6" name="Gráfico 14" descr="Cabeza con engranajes">
            <a:extLst>
              <a:ext uri="{FF2B5EF4-FFF2-40B4-BE49-F238E27FC236}">
                <a16:creationId xmlns:a16="http://schemas.microsoft.com/office/drawing/2014/main" id="{5FF5EBEF-9BF0-3486-96C1-318B4B118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575" y="1423035"/>
            <a:ext cx="646482" cy="5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BC6094-13F2-8D4A-06B9-A8DCC7082B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kern="1200" dirty="0"/>
              <a:t>SI-04.01: </a:t>
            </a:r>
            <a:r>
              <a:rPr lang="es-MX" sz="1800" kern="1200" dirty="0"/>
              <a:t>Porcentaje de niñas y niños  menores de 12 meses de edad del departamento, que cuentan con controles CRED según edad.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0477728-D175-E4EB-C1A9-2A5A6DB66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3677"/>
              </p:ext>
            </p:extLst>
          </p:nvPr>
        </p:nvGraphicFramePr>
        <p:xfrm>
          <a:off x="568958" y="1222222"/>
          <a:ext cx="11343642" cy="1883913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1343642">
                  <a:extLst>
                    <a:ext uri="{9D8B030D-6E8A-4147-A177-3AD203B41FA5}">
                      <a16:colId xmlns:a16="http://schemas.microsoft.com/office/drawing/2014/main" val="1428665447"/>
                    </a:ext>
                  </a:extLst>
                </a:gridCol>
              </a:tblGrid>
              <a:tr h="15663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 dirty="0">
                          <a:effectLst/>
                        </a:rPr>
                        <a:t>NOTA: 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135206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Para el caso de los controles CRED del RN, </a:t>
                      </a:r>
                      <a:r>
                        <a:rPr lang="es-MX" sz="1200" u="sng" strike="noStrike" dirty="0">
                          <a:solidFill>
                            <a:srgbClr val="FF0000"/>
                          </a:solidFill>
                          <a:effectLst/>
                        </a:rPr>
                        <a:t>en el periodo de 0-28 días, se medirán 04 controles CRED </a:t>
                      </a:r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(01 control CRED por cada rango de edad):</a:t>
                      </a:r>
                      <a:b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__Entre el 1er y 2do control el intervalo  mínimo es de 3 días entre cada control. </a:t>
                      </a:r>
                      <a:r>
                        <a:rPr lang="es-MX" sz="1200" u="sng" strike="noStrike" dirty="0">
                          <a:solidFill>
                            <a:srgbClr val="FF0000"/>
                          </a:solidFill>
                          <a:effectLst/>
                        </a:rPr>
                        <a:t>Para la cuantificación, considerar el primer control del CRED a partir del tercer día de vida en adelante</a:t>
                      </a:r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toda vez que no se puede determinar la fecha del alta del recién nacido.</a:t>
                      </a:r>
                      <a:b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__Entre el 2do, 3er y 4to control, el intervalo mínimo es de 7 días entre cada control</a:t>
                      </a:r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5313464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Para el caso de los controles CRED de </a:t>
                      </a:r>
                      <a:r>
                        <a:rPr lang="es-MX" sz="1200" u="sng" strike="noStrike" dirty="0">
                          <a:solidFill>
                            <a:schemeClr val="accent1"/>
                          </a:solidFill>
                          <a:effectLst/>
                        </a:rPr>
                        <a:t>1 mes (29 días) a 11 meses 29 días (364 días), se tendrá en cuenta un intervalo mínimo de 28 días entre control y control</a:t>
                      </a:r>
                      <a:r>
                        <a:rPr lang="es-MX" sz="1200" u="none" strike="noStrike" dirty="0">
                          <a:effectLst/>
                        </a:rPr>
                        <a:t>.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84159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__En la primera verificación de octubre a diciembre de 2022, se evaluará los controles CRED según edad por cada mes de medición, que va de RN,1,2,hasta 2 meses 29 días: </a:t>
                      </a:r>
                      <a:r>
                        <a:rPr lang="es-MX" sz="1200" u="none" strike="noStrike" dirty="0" err="1">
                          <a:effectLst/>
                        </a:rPr>
                        <a:t>Ejm</a:t>
                      </a:r>
                      <a:r>
                        <a:rPr lang="es-MX" sz="1200" u="none" strike="noStrike" dirty="0">
                          <a:effectLst/>
                        </a:rPr>
                        <a:t>. Mes 1: RN, Mes 2: RN+ 01 mes de edad, Mes 3: RN+01 mes + 02 meses….y así sucesivamente, hasta el corte de cada periodo de verificación.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1614040"/>
                  </a:ext>
                </a:extLst>
              </a:tr>
              <a:tr h="4208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__En la segunda verificación de enero a junio 2023, se evaluará los controles CRED según edad por cada mes de medición, que va de RN,1,2,3,4,5,6,7,8, hasta 8 meses 29 días: </a:t>
                      </a:r>
                      <a:r>
                        <a:rPr lang="es-MX" sz="1200" u="none" strike="noStrike" dirty="0" err="1">
                          <a:effectLst/>
                        </a:rPr>
                        <a:t>Ejm</a:t>
                      </a:r>
                      <a:r>
                        <a:rPr lang="es-MX" sz="1200" u="none" strike="noStrike" dirty="0">
                          <a:effectLst/>
                        </a:rPr>
                        <a:t>. Mes 1: RN, Mes 2: RN+ 01 mes de edad, Mes 3: RN+01 mes + 02 meses….y así sucesivamente, hasta el corte de cada periodo de verificación.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376132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7393AD6-4B57-4454-A0B6-7358214B3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23851"/>
              </p:ext>
            </p:extLst>
          </p:nvPr>
        </p:nvGraphicFramePr>
        <p:xfrm>
          <a:off x="568960" y="4044836"/>
          <a:ext cx="11343640" cy="24408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9552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174088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52844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988157">
                <a:tc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u="none" strike="noStrike" dirty="0">
                          <a:effectLst/>
                        </a:rPr>
                        <a:t>Denominador: </a:t>
                      </a:r>
                      <a:r>
                        <a:rPr lang="es-MX" sz="1300" b="0" u="none" strike="noStrike" dirty="0">
                          <a:effectLst/>
                        </a:rPr>
                        <a:t>Suma de niñas y niños menores de 12 meses de edad en el mes de evaluación, registrados en el padrón nominal con DNI o CNV en línea (con tipo de seguro MINSA).</a:t>
                      </a:r>
                    </a:p>
                    <a:p>
                      <a:pPr algn="l" fontAlgn="t"/>
                      <a:r>
                        <a:rPr lang="es-MX" sz="1300" b="0" u="none" strike="noStrike" dirty="0">
                          <a:effectLst/>
                        </a:rPr>
                        <a:t>La determinación del corte de edad para cada periodo de medición, será el último día de cada mes.</a:t>
                      </a:r>
                    </a:p>
                    <a:p>
                      <a:pPr algn="l" fontAlgn="t"/>
                      <a:r>
                        <a:rPr lang="es-MX" sz="1300" b="0" u="none" strike="noStrike" dirty="0">
                          <a:effectLst/>
                        </a:rPr>
                        <a:t>Nota: </a:t>
                      </a:r>
                    </a:p>
                    <a:p>
                      <a:pPr algn="l" fontAlgn="t"/>
                      <a:r>
                        <a:rPr lang="es-MX" sz="1300" b="0" u="none" strike="noStrike" dirty="0">
                          <a:effectLst/>
                        </a:rPr>
                        <a:t>_ Se excluye a niños y niñas con  bajo peso al nacer (menor de 2500 gramos) y prematuros (menor de 37 SG), registrados en CNV.</a:t>
                      </a:r>
                    </a:p>
                    <a:p>
                      <a:pPr algn="l" fontAlgn="t"/>
                      <a:r>
                        <a:rPr lang="es-MX" sz="1300" b="0" u="none" strike="noStrike" dirty="0">
                          <a:effectLst/>
                        </a:rPr>
                        <a:t>_ El compromiso de gestión, para el proceso de verificación tomará en cuenta a las niñas y niños menores de 09 meses de edad; debido a que el periodo de implementación del CAD, va de octubre 2022 a junio 2023. Para cuestiones de seguimiento del indicador se tomará en cuenta a los menores de 12 meses de edad.</a:t>
                      </a:r>
                    </a:p>
                    <a:p>
                      <a:pPr algn="l" fontAlgn="t"/>
                      <a:r>
                        <a:rPr lang="es-MX" sz="1300" b="0" u="none" strike="noStrike" dirty="0">
                          <a:effectLst/>
                        </a:rPr>
                        <a:t>_ Por ser un indicador que se mide de manera prospectiva, el denominador por cada mes estará conformado por los nacimientos ocurridos a partir del primer mes de verificación en adelante. </a:t>
                      </a:r>
                      <a:r>
                        <a:rPr lang="es-MX" sz="1300" b="0" u="none" strike="noStrike" dirty="0" err="1">
                          <a:effectLst/>
                        </a:rPr>
                        <a:t>Ejm</a:t>
                      </a:r>
                      <a:r>
                        <a:rPr lang="es-MX" sz="1300" b="0" u="none" strike="noStrike" dirty="0">
                          <a:effectLst/>
                        </a:rPr>
                        <a:t>. Mes 1: RN, Mes 2: RN+ 01 mes de edad, Mes 3: RN+01 mes + 02 meses….y así sucesivamente, hasta el corte de cada periodo de verificación.	</a:t>
                      </a:r>
                      <a:endParaRPr lang="es-PE" sz="1300" b="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8481CF-0C5E-4C78-3AEA-8A64862C5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56321"/>
              </p:ext>
            </p:extLst>
          </p:nvPr>
        </p:nvGraphicFramePr>
        <p:xfrm>
          <a:off x="568960" y="3193783"/>
          <a:ext cx="11343642" cy="767188"/>
        </p:xfrm>
        <a:graphic>
          <a:graphicData uri="http://schemas.openxmlformats.org/drawingml/2006/table">
            <a:tbl>
              <a:tblPr/>
              <a:tblGrid>
                <a:gridCol w="109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9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17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Ítems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verificación Octubre a Diciembre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verificación Enero a Junio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 </a:t>
                      </a:r>
                      <a:b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7mo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9no 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RN,1,2,3,4,5,6,7,8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áfico 14" descr="Cabeza con engranajes">
            <a:extLst>
              <a:ext uri="{FF2B5EF4-FFF2-40B4-BE49-F238E27FC236}">
                <a16:creationId xmlns:a16="http://schemas.microsoft.com/office/drawing/2014/main" id="{8C3E3C88-7D8A-D381-4107-DDBC29C58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876" y="4968915"/>
            <a:ext cx="672569" cy="5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92667" y="1523431"/>
          <a:ext cx="11353797" cy="4544151"/>
        </p:xfrm>
        <a:graphic>
          <a:graphicData uri="http://schemas.openxmlformats.org/drawingml/2006/table">
            <a:tbl>
              <a:tblPr/>
              <a:tblGrid>
                <a:gridCol w="108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733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389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 /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MINSA 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&lt;6años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 /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MINSA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&lt;1año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 /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MINSA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6m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 /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MINSA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AMAZONAS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57403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ANCASH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100171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16167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APURIMAC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39138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AREQUIPA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101894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14721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AYACUCHO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64350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CAJAMARCA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143662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23399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CALLAO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74989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CUSCO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121063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18163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57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HUANCAVELICA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HUANUCO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81851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ICA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75800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JUNIN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121776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LA LIBERTAD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166840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27522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57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LAMBAYEQUE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111515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17496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LIMA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120870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712273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102901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LORETO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138532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MADRE DE DIOS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20557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MOQUEGUA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PASCO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23733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PIURA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193954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31468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PUNO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98110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15374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SAN MARTIN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93967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15548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TACNA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24412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TUMBES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23398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UCAYALI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5302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76759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12175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1136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53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274484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2714698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8610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419794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39239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899" marR="4899" marT="4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35897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899" marR="4899" marT="48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39800" y="1168394"/>
            <a:ext cx="1086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Porcentaje de niñas y niños con tipo de seguro: SIS + </a:t>
            </a:r>
            <a:r>
              <a:rPr lang="es-PE" dirty="0" err="1"/>
              <a:t>EsSalud</a:t>
            </a:r>
            <a:r>
              <a:rPr lang="es-PE" dirty="0"/>
              <a:t> respecto al total de seguro MINSA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8065" y="6163724"/>
            <a:ext cx="536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Fuente: PN Julio2022-Seguimiento MIDIS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64353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63800" y="6310935"/>
            <a:ext cx="536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Fuente: PN Julio2022_ MINSA</a:t>
            </a:r>
            <a:endParaRPr lang="es-ES" sz="105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463800" y="1650998"/>
          <a:ext cx="6519333" cy="4659923"/>
        </p:xfrm>
        <a:graphic>
          <a:graphicData uri="http://schemas.openxmlformats.org/drawingml/2006/table">
            <a:tbl>
              <a:tblPr/>
              <a:tblGrid>
                <a:gridCol w="159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Edad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IN_MENOR_ENCONTRADO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CASOS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9,613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548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18,410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7,191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18,761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11,484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25,147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13,538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20,466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6,700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15,133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15,089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21,808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31,375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21,031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* incluye LM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6,127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128,904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22,578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3,905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2,176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4,654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35,657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16,643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17,135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3,993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4,382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13,304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687"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14,814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489,077   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80"/>
                        </a:lnSpc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4346" marR="4346" marT="4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31800" y="1168394"/>
            <a:ext cx="1137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Porcentaje de niñas y niños “No encontrados” respecto al total de menores de 1 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71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5B900105-F097-41A9-B1BF-57DC9A2946AB}"/>
              </a:ext>
            </a:extLst>
          </p:cNvPr>
          <p:cNvSpPr/>
          <p:nvPr/>
        </p:nvSpPr>
        <p:spPr>
          <a:xfrm>
            <a:off x="882771" y="3151950"/>
            <a:ext cx="10656112" cy="720000"/>
          </a:xfrm>
          <a:prstGeom prst="roundRect">
            <a:avLst>
              <a:gd name="adj" fmla="val 50000"/>
            </a:avLst>
          </a:prstGeom>
          <a:solidFill>
            <a:srgbClr val="6B735C"/>
          </a:solidFill>
          <a:ln>
            <a:noFill/>
          </a:ln>
          <a:effectLst>
            <a:innerShdw blurRad="12700" dist="254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00" dirty="0">
              <a:latin typeface="Arial Narrow" panose="020B060602020203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2D92FA9-FB96-4375-95D6-56EE1CA94B79}"/>
              </a:ext>
            </a:extLst>
          </p:cNvPr>
          <p:cNvSpPr txBox="1"/>
          <p:nvPr/>
        </p:nvSpPr>
        <p:spPr>
          <a:xfrm>
            <a:off x="436189" y="1615549"/>
            <a:ext cx="1260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dirty="0">
                <a:solidFill>
                  <a:schemeClr val="tx1"/>
                </a:solidFill>
              </a:rPr>
              <a:t>Salud</a:t>
            </a:r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id="{74840A85-E2BC-41C0-833A-DD47E137989E}"/>
              </a:ext>
            </a:extLst>
          </p:cNvPr>
          <p:cNvSpPr/>
          <p:nvPr/>
        </p:nvSpPr>
        <p:spPr>
          <a:xfrm>
            <a:off x="3684169" y="3151950"/>
            <a:ext cx="5042223" cy="720000"/>
          </a:xfrm>
          <a:prstGeom prst="homePlate">
            <a:avLst/>
          </a:prstGeom>
          <a:solidFill>
            <a:srgbClr val="9FA7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           Implementa</a:t>
            </a:r>
            <a:r>
              <a:rPr lang="es-PE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		             Implementa</a:t>
            </a:r>
            <a:endParaRPr lang="es-PE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CuadroTexto 43">
            <a:extLst>
              <a:ext uri="{FF2B5EF4-FFF2-40B4-BE49-F238E27FC236}">
                <a16:creationId xmlns:a16="http://schemas.microsoft.com/office/drawing/2014/main" id="{DAA3E9A0-574D-4FC0-8349-B506DC512C6E}"/>
              </a:ext>
            </a:extLst>
          </p:cNvPr>
          <p:cNvSpPr txBox="1"/>
          <p:nvPr/>
        </p:nvSpPr>
        <p:spPr>
          <a:xfrm rot="5400000">
            <a:off x="2135173" y="4765129"/>
            <a:ext cx="523220" cy="85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100" dirty="0">
                <a:latin typeface="Arial Narrow" panose="020B0606020202030204" pitchFamily="34" charset="0"/>
              </a:rPr>
              <a:t>Compromisos de gestión</a:t>
            </a:r>
          </a:p>
        </p:txBody>
      </p:sp>
      <p:sp>
        <p:nvSpPr>
          <p:cNvPr id="6" name="CuadroTexto 45">
            <a:extLst>
              <a:ext uri="{FF2B5EF4-FFF2-40B4-BE49-F238E27FC236}">
                <a16:creationId xmlns:a16="http://schemas.microsoft.com/office/drawing/2014/main" id="{D4E4A438-6EAE-4479-AA5B-F34CDA2DB491}"/>
              </a:ext>
            </a:extLst>
          </p:cNvPr>
          <p:cNvSpPr txBox="1"/>
          <p:nvPr/>
        </p:nvSpPr>
        <p:spPr>
          <a:xfrm>
            <a:off x="435419" y="1208479"/>
            <a:ext cx="114794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FED Ciclo regular	: CAD con los 25 Gobiernos Regionales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52EDA8B9-44B6-4E0C-B953-BD177617CB5A}"/>
              </a:ext>
            </a:extLst>
          </p:cNvPr>
          <p:cNvSpPr/>
          <p:nvPr/>
        </p:nvSpPr>
        <p:spPr>
          <a:xfrm>
            <a:off x="5377263" y="3151950"/>
            <a:ext cx="941720" cy="720000"/>
          </a:xfrm>
          <a:prstGeom prst="rect">
            <a:avLst/>
          </a:prstGeom>
          <a:solidFill>
            <a:srgbClr val="EADB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Verifica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7CAF9D57-E02D-4CD4-73A4-44485A07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1" y="2156919"/>
            <a:ext cx="10656112" cy="457200"/>
          </a:xfrm>
          <a:prstGeom prst="rect">
            <a:avLst/>
          </a:prstGeom>
        </p:spPr>
      </p:pic>
      <p:cxnSp>
        <p:nvCxnSpPr>
          <p:cNvPr id="9" name="OTLSHAPE_M_04072b436b4048c09d492665495c5db4_Connector1">
            <a:extLst>
              <a:ext uri="{FF2B5EF4-FFF2-40B4-BE49-F238E27FC236}">
                <a16:creationId xmlns:a16="http://schemas.microsoft.com/office/drawing/2014/main" id="{09A88B33-4905-48E1-AC6F-294995235BEA}"/>
              </a:ext>
            </a:extLst>
          </p:cNvPr>
          <p:cNvCxnSpPr>
            <a:cxnSpLocks/>
          </p:cNvCxnSpPr>
          <p:nvPr/>
        </p:nvCxnSpPr>
        <p:spPr>
          <a:xfrm>
            <a:off x="5359033" y="3927505"/>
            <a:ext cx="0" cy="720000"/>
          </a:xfrm>
          <a:prstGeom prst="line">
            <a:avLst/>
          </a:prstGeom>
          <a:ln w="2857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M_04072b436b4048c09d492665495c5db4_Connector1">
            <a:extLst>
              <a:ext uri="{FF2B5EF4-FFF2-40B4-BE49-F238E27FC236}">
                <a16:creationId xmlns:a16="http://schemas.microsoft.com/office/drawing/2014/main" id="{2F71070C-0ED9-4439-9426-DDFC01457106}"/>
              </a:ext>
            </a:extLst>
          </p:cNvPr>
          <p:cNvCxnSpPr>
            <a:cxnSpLocks/>
          </p:cNvCxnSpPr>
          <p:nvPr/>
        </p:nvCxnSpPr>
        <p:spPr>
          <a:xfrm>
            <a:off x="8738154" y="3894395"/>
            <a:ext cx="0" cy="720000"/>
          </a:xfrm>
          <a:prstGeom prst="line">
            <a:avLst/>
          </a:prstGeom>
          <a:ln w="2857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M_04072b436b4048c09d492665495c5db4_Shape">
            <a:extLst>
              <a:ext uri="{FF2B5EF4-FFF2-40B4-BE49-F238E27FC236}">
                <a16:creationId xmlns:a16="http://schemas.microsoft.com/office/drawing/2014/main" id="{D263672E-E0F6-49E4-8BF2-DC852979F781}"/>
              </a:ext>
            </a:extLst>
          </p:cNvPr>
          <p:cNvSpPr/>
          <p:nvPr/>
        </p:nvSpPr>
        <p:spPr>
          <a:xfrm rot="16200000">
            <a:off x="8770701" y="4449803"/>
            <a:ext cx="177404" cy="151779"/>
          </a:xfrm>
          <a:prstGeom prst="flowChartMerg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00" dirty="0"/>
          </a:p>
        </p:txBody>
      </p:sp>
      <p:sp>
        <p:nvSpPr>
          <p:cNvPr id="12" name="OTLSHAPE_M_9b39fefad822441faaec2498033d8bd1_Date">
            <a:extLst>
              <a:ext uri="{FF2B5EF4-FFF2-40B4-BE49-F238E27FC236}">
                <a16:creationId xmlns:a16="http://schemas.microsoft.com/office/drawing/2014/main" id="{BCB6C87E-82E3-408E-8288-FE66CD68762E}"/>
              </a:ext>
            </a:extLst>
          </p:cNvPr>
          <p:cNvSpPr txBox="1"/>
          <p:nvPr/>
        </p:nvSpPr>
        <p:spPr>
          <a:xfrm>
            <a:off x="5595292" y="4394429"/>
            <a:ext cx="749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spc="-4" dirty="0">
                <a:solidFill>
                  <a:schemeClr val="dk2"/>
                </a:solidFill>
                <a:latin typeface="Calibri" panose="020F0502020204030204" pitchFamily="34" charset="0"/>
              </a:rPr>
              <a:t>1 verificación</a:t>
            </a:r>
          </a:p>
        </p:txBody>
      </p:sp>
      <p:sp>
        <p:nvSpPr>
          <p:cNvPr id="13" name="OTLSHAPE_M_9b39fefad822441faaec2498033d8bd1_Date">
            <a:extLst>
              <a:ext uri="{FF2B5EF4-FFF2-40B4-BE49-F238E27FC236}">
                <a16:creationId xmlns:a16="http://schemas.microsoft.com/office/drawing/2014/main" id="{A814E444-6F68-432C-B9A2-5E263BEE3377}"/>
              </a:ext>
            </a:extLst>
          </p:cNvPr>
          <p:cNvSpPr txBox="1"/>
          <p:nvPr/>
        </p:nvSpPr>
        <p:spPr>
          <a:xfrm>
            <a:off x="8990746" y="4394429"/>
            <a:ext cx="75926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spc="-4" dirty="0">
                <a:solidFill>
                  <a:schemeClr val="dk2"/>
                </a:solidFill>
                <a:latin typeface="Calibri" panose="020F0502020204030204" pitchFamily="34" charset="0"/>
              </a:rPr>
              <a:t>2 verificación</a:t>
            </a:r>
          </a:p>
        </p:txBody>
      </p:sp>
      <p:sp>
        <p:nvSpPr>
          <p:cNvPr id="14" name="Rectangle: Rounded Corners 39">
            <a:extLst>
              <a:ext uri="{FF2B5EF4-FFF2-40B4-BE49-F238E27FC236}">
                <a16:creationId xmlns:a16="http://schemas.microsoft.com/office/drawing/2014/main" id="{392046CA-7FD8-4218-932E-BB97B72496FA}"/>
              </a:ext>
            </a:extLst>
          </p:cNvPr>
          <p:cNvSpPr/>
          <p:nvPr/>
        </p:nvSpPr>
        <p:spPr>
          <a:xfrm>
            <a:off x="8751869" y="3151950"/>
            <a:ext cx="906199" cy="720000"/>
          </a:xfrm>
          <a:prstGeom prst="rect">
            <a:avLst/>
          </a:prstGeom>
          <a:solidFill>
            <a:srgbClr val="EADB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Verifica</a:t>
            </a:r>
          </a:p>
        </p:txBody>
      </p:sp>
      <p:sp>
        <p:nvSpPr>
          <p:cNvPr id="15" name="OTLSHAPE_M_04072b436b4048c09d492665495c5db4_Shape">
            <a:extLst>
              <a:ext uri="{FF2B5EF4-FFF2-40B4-BE49-F238E27FC236}">
                <a16:creationId xmlns:a16="http://schemas.microsoft.com/office/drawing/2014/main" id="{4F444E82-1DA3-48C5-B867-82B621BCCD45}"/>
              </a:ext>
            </a:extLst>
          </p:cNvPr>
          <p:cNvSpPr/>
          <p:nvPr/>
        </p:nvSpPr>
        <p:spPr>
          <a:xfrm rot="16200000">
            <a:off x="5367050" y="4472753"/>
            <a:ext cx="177404" cy="151779"/>
          </a:xfrm>
          <a:prstGeom prst="flowChartMerg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A01BA22-FBC5-4EA0-BF69-4190AC2AB89B}"/>
              </a:ext>
            </a:extLst>
          </p:cNvPr>
          <p:cNvCxnSpPr>
            <a:cxnSpLocks/>
          </p:cNvCxnSpPr>
          <p:nvPr/>
        </p:nvCxnSpPr>
        <p:spPr>
          <a:xfrm>
            <a:off x="8723058" y="2559113"/>
            <a:ext cx="1" cy="9614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56">
            <a:extLst>
              <a:ext uri="{FF2B5EF4-FFF2-40B4-BE49-F238E27FC236}">
                <a16:creationId xmlns:a16="http://schemas.microsoft.com/office/drawing/2014/main" id="{2363328A-C594-4C5D-A8D6-50666EFAA8BF}"/>
              </a:ext>
            </a:extLst>
          </p:cNvPr>
          <p:cNvSpPr txBox="1"/>
          <p:nvPr/>
        </p:nvSpPr>
        <p:spPr>
          <a:xfrm rot="5400000">
            <a:off x="2135173" y="5433564"/>
            <a:ext cx="523220" cy="85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100" dirty="0">
                <a:latin typeface="Arial Narrow" panose="020B0606020202030204" pitchFamily="34" charset="0"/>
              </a:rPr>
              <a:t>Metas de cobertura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1EA9A67-A51C-41D5-9B1C-DFD84B02CEBC}"/>
              </a:ext>
            </a:extLst>
          </p:cNvPr>
          <p:cNvSpPr/>
          <p:nvPr/>
        </p:nvSpPr>
        <p:spPr>
          <a:xfrm>
            <a:off x="3652818" y="4934365"/>
            <a:ext cx="1706215" cy="523220"/>
          </a:xfrm>
          <a:prstGeom prst="rightArrow">
            <a:avLst/>
          </a:prstGeom>
          <a:solidFill>
            <a:srgbClr val="C4998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4AF49B1-BABA-4935-BCA3-A8F99DAAA766}"/>
              </a:ext>
            </a:extLst>
          </p:cNvPr>
          <p:cNvCxnSpPr>
            <a:cxnSpLocks/>
          </p:cNvCxnSpPr>
          <p:nvPr/>
        </p:nvCxnSpPr>
        <p:spPr>
          <a:xfrm>
            <a:off x="5379657" y="4652595"/>
            <a:ext cx="0" cy="8049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47D42CB7-EA44-4B34-9033-A27D790B3192}"/>
              </a:ext>
            </a:extLst>
          </p:cNvPr>
          <p:cNvSpPr/>
          <p:nvPr/>
        </p:nvSpPr>
        <p:spPr>
          <a:xfrm>
            <a:off x="5442760" y="4934365"/>
            <a:ext cx="3214025" cy="523220"/>
          </a:xfrm>
          <a:prstGeom prst="rightArrow">
            <a:avLst/>
          </a:prstGeom>
          <a:solidFill>
            <a:srgbClr val="C4998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B75B3BD-B77A-4AFC-85A5-91B69BA6ACA8}"/>
              </a:ext>
            </a:extLst>
          </p:cNvPr>
          <p:cNvSpPr/>
          <p:nvPr/>
        </p:nvSpPr>
        <p:spPr>
          <a:xfrm>
            <a:off x="3652818" y="5597710"/>
            <a:ext cx="5043001" cy="523220"/>
          </a:xfrm>
          <a:prstGeom prst="rightArrow">
            <a:avLst/>
          </a:prstGeom>
          <a:solidFill>
            <a:srgbClr val="D8D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5B50D44-CE78-4B38-A8E1-1951D9591534}"/>
              </a:ext>
            </a:extLst>
          </p:cNvPr>
          <p:cNvCxnSpPr>
            <a:cxnSpLocks/>
          </p:cNvCxnSpPr>
          <p:nvPr/>
        </p:nvCxnSpPr>
        <p:spPr>
          <a:xfrm>
            <a:off x="8752205" y="4687560"/>
            <a:ext cx="0" cy="8037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D034917-8F95-45C3-AAF0-B489FB2DB31C}"/>
              </a:ext>
            </a:extLst>
          </p:cNvPr>
          <p:cNvCxnSpPr>
            <a:cxnSpLocks/>
          </p:cNvCxnSpPr>
          <p:nvPr/>
        </p:nvCxnSpPr>
        <p:spPr>
          <a:xfrm>
            <a:off x="5365499" y="2566889"/>
            <a:ext cx="0" cy="9997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04072b436b4048c09d492665495c5db4_Connector1">
            <a:extLst>
              <a:ext uri="{FF2B5EF4-FFF2-40B4-BE49-F238E27FC236}">
                <a16:creationId xmlns:a16="http://schemas.microsoft.com/office/drawing/2014/main" id="{7BB774DA-E185-44EA-8D3E-7226D063D18A}"/>
              </a:ext>
            </a:extLst>
          </p:cNvPr>
          <p:cNvCxnSpPr>
            <a:cxnSpLocks/>
          </p:cNvCxnSpPr>
          <p:nvPr/>
        </p:nvCxnSpPr>
        <p:spPr>
          <a:xfrm>
            <a:off x="8760410" y="5550762"/>
            <a:ext cx="0" cy="720000"/>
          </a:xfrm>
          <a:prstGeom prst="line">
            <a:avLst/>
          </a:prstGeom>
          <a:ln w="2857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M_04072b436b4048c09d492665495c5db4_Shape">
            <a:extLst>
              <a:ext uri="{FF2B5EF4-FFF2-40B4-BE49-F238E27FC236}">
                <a16:creationId xmlns:a16="http://schemas.microsoft.com/office/drawing/2014/main" id="{8C475CE2-C2C2-4FE8-B82B-5204EAD5F8F9}"/>
              </a:ext>
            </a:extLst>
          </p:cNvPr>
          <p:cNvSpPr/>
          <p:nvPr/>
        </p:nvSpPr>
        <p:spPr>
          <a:xfrm rot="16200000">
            <a:off x="8792957" y="6106170"/>
            <a:ext cx="177404" cy="151779"/>
          </a:xfrm>
          <a:prstGeom prst="flowChartMerg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00" dirty="0"/>
          </a:p>
        </p:txBody>
      </p:sp>
      <p:sp>
        <p:nvSpPr>
          <p:cNvPr id="26" name="OTLSHAPE_M_9b39fefad822441faaec2498033d8bd1_Date">
            <a:extLst>
              <a:ext uri="{FF2B5EF4-FFF2-40B4-BE49-F238E27FC236}">
                <a16:creationId xmlns:a16="http://schemas.microsoft.com/office/drawing/2014/main" id="{512B9C29-0B24-4982-A977-7DF61A878C1A}"/>
              </a:ext>
            </a:extLst>
          </p:cNvPr>
          <p:cNvSpPr txBox="1"/>
          <p:nvPr/>
        </p:nvSpPr>
        <p:spPr>
          <a:xfrm>
            <a:off x="9001631" y="5997393"/>
            <a:ext cx="75926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spc="-4" dirty="0">
                <a:solidFill>
                  <a:schemeClr val="dk2"/>
                </a:solidFill>
                <a:latin typeface="Calibri" panose="020F0502020204030204" pitchFamily="34" charset="0"/>
              </a:rPr>
              <a:t>Única verificación</a:t>
            </a:r>
          </a:p>
        </p:txBody>
      </p:sp>
      <p:sp>
        <p:nvSpPr>
          <p:cNvPr id="27" name="CuadroTexto 17">
            <a:extLst>
              <a:ext uri="{FF2B5EF4-FFF2-40B4-BE49-F238E27FC236}">
                <a16:creationId xmlns:a16="http://schemas.microsoft.com/office/drawing/2014/main" id="{55098643-FBFE-4EFE-BE36-993D972F3468}"/>
              </a:ext>
            </a:extLst>
          </p:cNvPr>
          <p:cNvSpPr txBox="1"/>
          <p:nvPr/>
        </p:nvSpPr>
        <p:spPr>
          <a:xfrm>
            <a:off x="5751243" y="174251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9 meses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1732186-FD54-4CA3-84AF-0E3002663B4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700542" y="1927177"/>
            <a:ext cx="199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6FFE791-DCB1-4E1A-8DD0-A537780C8A1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708401" y="1927177"/>
            <a:ext cx="2042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DB7C2F2-1725-4E41-A799-9870DB43BD9E}"/>
              </a:ext>
            </a:extLst>
          </p:cNvPr>
          <p:cNvCxnSpPr/>
          <p:nvPr/>
        </p:nvCxnSpPr>
        <p:spPr>
          <a:xfrm>
            <a:off x="3691466" y="1848875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0758450-E9CC-41C2-97F3-33A8BA3FC0EC}"/>
              </a:ext>
            </a:extLst>
          </p:cNvPr>
          <p:cNvCxnSpPr/>
          <p:nvPr/>
        </p:nvCxnSpPr>
        <p:spPr>
          <a:xfrm>
            <a:off x="8741178" y="1822265"/>
            <a:ext cx="0" cy="29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8C7F1C5-5372-4C69-AE21-F0C6726176A5}"/>
              </a:ext>
            </a:extLst>
          </p:cNvPr>
          <p:cNvCxnSpPr>
            <a:cxnSpLocks/>
          </p:cNvCxnSpPr>
          <p:nvPr/>
        </p:nvCxnSpPr>
        <p:spPr>
          <a:xfrm flipH="1">
            <a:off x="3669752" y="2614119"/>
            <a:ext cx="14417" cy="3876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4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2A3689-F288-95E7-9E89-6BC2A759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5A09BFB-96E5-16BA-3D25-E3DB6F944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08026"/>
              </p:ext>
            </p:extLst>
          </p:nvPr>
        </p:nvGraphicFramePr>
        <p:xfrm>
          <a:off x="558800" y="1209042"/>
          <a:ext cx="11338559" cy="49597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2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3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71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Compromiso de Gestión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91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VI-01: Porcentaje de gestantes cuentan con diagnóstico e inician tratamiento, realizadas en IPRESS del Primer Nivel de Atención de Salud.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VI-01.01: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Gestantes atendidas durante el embarazo a quienes le aplicaron la ficha de detección de violencia contra la mujer (tamizaje), en IPRESS del Primer Nivel de Atención de Salud.</a:t>
                      </a:r>
                    </a:p>
                    <a:p>
                      <a:pPr algn="just"/>
                      <a:endParaRPr lang="es-ES" sz="1200" b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Detectar oportunamente los signos de violencia contra la mujer, realizar el diagnóstico y el tratamiento físico y mental; de esta manera contribuir a mejorar el estado emocional de las gestantes.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noProof="0" dirty="0"/>
                        <a:t>N° de gestantes del denominador a quienes le aplicaron la ficha de detección de violencia contra la mujer (tamizaje), registradas en el HIS MINSA.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noProof="0" dirty="0"/>
                        <a:t>______________________________________________</a:t>
                      </a:r>
                      <a:endParaRPr lang="es-PE" sz="1200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noProof="0" dirty="0"/>
                        <a:t>N° de gestantes atendidas durante el embarazo, en IPRESS del Primer Nivel de Atención de Salud (I-1 al I-4), registrados en HIS MINSA.</a:t>
                      </a:r>
                      <a:endParaRPr lang="es-PE" sz="1200" noProof="0" dirty="0"/>
                    </a:p>
                    <a:p>
                      <a:pPr algn="ctr"/>
                      <a:endParaRPr lang="es-PE" sz="1200" noProof="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9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VI-01.02: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gestantes con detección positiva de violencia contra la mujer realizadas en IPRESS del Primer Nivel de Atención de Salud.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noProof="0" dirty="0"/>
                        <a:t>N° de gestantes del denominador con detección positiva de violencia contra la mujer, registrados en HIS MINSA.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noProof="0" dirty="0"/>
                        <a:t>______________________________________________</a:t>
                      </a:r>
                      <a:endParaRPr lang="es-PE" sz="1200" b="0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noProof="0" dirty="0"/>
                        <a:t>gestantes a quienes le aplicaron la ficha de detección de violencia contra la mujer, en IPRESS del Primer Nivel de Atención de Salud (I-1 al I-4), registrados en HIS MINSA.</a:t>
                      </a:r>
                      <a:endParaRPr lang="es-PE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40706"/>
                  </a:ext>
                </a:extLst>
              </a:tr>
              <a:tr h="11509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VI-01.03:</a:t>
                      </a: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Porcentaje de gestantes cuentan con diagnóstico e inician tratamiento, realizadas en IPRESS del Primer Nivel de Atención de Salud.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noProof="0" dirty="0"/>
                        <a:t>N° de gestantes del denominador con diagnóstico e inicio de tratamiento, en IPRESS I-2, I-3 y I-4.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noProof="0" dirty="0"/>
                        <a:t>______________________________________________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noProof="0" dirty="0"/>
                        <a:t>N° de gestantes con detección positiva de violencia contra la mujer en el Primer Nivel de Atención (I-1 al I-4),registrados en HIS MINSA.</a:t>
                      </a:r>
                      <a:endParaRPr lang="es-PE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65552"/>
                  </a:ext>
                </a:extLst>
              </a:tr>
              <a:tr h="50171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Primera verificación:</a:t>
                      </a:r>
                      <a:r>
                        <a:rPr lang="es-PE" sz="1400" kern="1200" noProof="0" dirty="0"/>
                        <a:t> octubre, noviembre, diciembre 2022.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Segunda verificación:  </a:t>
                      </a:r>
                      <a:r>
                        <a:rPr lang="es-PE" sz="1400" kern="1200" noProof="0" dirty="0"/>
                        <a:t>enero, febrero, marzo, abril, mayo y junio 2023.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noProof="0" dirty="0"/>
                        <a:t>Fuente</a:t>
                      </a:r>
                      <a:r>
                        <a:rPr lang="es-PE" sz="1200" b="1" baseline="0" noProof="0" dirty="0"/>
                        <a:t> de datos:  </a:t>
                      </a:r>
                      <a:r>
                        <a:rPr lang="es-PE" sz="1200" noProof="0" dirty="0"/>
                        <a:t>HIS MINSA.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9AEA558-276F-C869-52CB-E0F0DD3368F1}"/>
              </a:ext>
            </a:extLst>
          </p:cNvPr>
          <p:cNvSpPr txBox="1"/>
          <p:nvPr/>
        </p:nvSpPr>
        <p:spPr>
          <a:xfrm>
            <a:off x="558800" y="6096253"/>
            <a:ext cx="11397826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tx1"/>
                </a:solidFill>
              </a:rPr>
              <a:t>Gestantes atendidas durante el embarazo a quienes le aplicaron la ficha de detección de violencia contra la mujer (LAB 1).</a:t>
            </a:r>
            <a:r>
              <a:rPr lang="es-MX" sz="1050" b="1" dirty="0">
                <a:solidFill>
                  <a:schemeClr val="tx1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b="1" dirty="0">
                <a:solidFill>
                  <a:schemeClr val="tx1"/>
                </a:solidFill>
              </a:rPr>
              <a:t>Gestantes con de</a:t>
            </a:r>
            <a:r>
              <a:rPr lang="es-MX" sz="1050" b="1" u="none" strike="noStrike" dirty="0">
                <a:solidFill>
                  <a:schemeClr val="tx1"/>
                </a:solidFill>
                <a:effectLst/>
              </a:rPr>
              <a:t>tección de violencia contra la mujer en cualquier momento.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b="1" u="none" strike="noStrike" dirty="0">
                <a:solidFill>
                  <a:schemeClr val="tx1"/>
                </a:solidFill>
                <a:effectLst/>
              </a:rPr>
              <a:t>Identificación del Tipo de Diagnóstico Definitivo  (D) hasta 15 días después del tamizaje positivo (sospecha de violencia).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b="1" u="none" strike="noStrike" dirty="0">
                <a:solidFill>
                  <a:schemeClr val="tx1"/>
                </a:solidFill>
                <a:effectLst/>
              </a:rPr>
              <a:t>Inicio de tratamiento: hasta 7 días después del diagnóstico.</a:t>
            </a:r>
            <a:r>
              <a:rPr lang="es-MX" sz="1100" b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s-MX" sz="1200" dirty="0">
                <a:solidFill>
                  <a:schemeClr val="tx1"/>
                </a:solidFill>
              </a:rPr>
              <a:t>   </a:t>
            </a:r>
            <a:endParaRPr lang="es-P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B780650-BE9C-EDC1-BD99-142DFE319D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MX" sz="1800" i="0" u="none" strike="noStrike" dirty="0">
                <a:solidFill>
                  <a:srgbClr val="000000"/>
                </a:solidFill>
                <a:effectLst/>
              </a:rPr>
              <a:t>VI-01.01: 90% de Gestantes atendidas durante el embarazo a quienes le aplicaron la ficha de detección de violencia contra la mujer (tamizaje), en IPRESS del Primer Nivel de Atención de Salud.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9F575D3-E28E-AE9D-5B84-D6CC4BE4F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45731"/>
              </p:ext>
            </p:extLst>
          </p:nvPr>
        </p:nvGraphicFramePr>
        <p:xfrm>
          <a:off x="582369" y="3839963"/>
          <a:ext cx="11335311" cy="26285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1501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183810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33856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186516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u="none" strike="noStrike" dirty="0">
                          <a:effectLst/>
                        </a:rPr>
                        <a:t>CONDICION PREVIA  VI-01.01: </a:t>
                      </a:r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90% </a:t>
                      </a:r>
                      <a:r>
                        <a:rPr lang="es-MX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 Gestantes atendidas durante el embarazo a quienes le aplicaron la ficha de detección de violencia contra la mujer (tamizaje), en IPRESS del Primer Nivel de Atención de Salud.</a:t>
                      </a:r>
                    </a:p>
                    <a:p>
                      <a:pPr algn="l" fontAlgn="t"/>
                      <a:endParaRPr lang="es-PE" sz="1300" b="1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PE" sz="1300" b="1" u="none" strike="noStrike" dirty="0">
                          <a:effectLst/>
                        </a:rPr>
                        <a:t>Numerador</a:t>
                      </a:r>
                      <a:r>
                        <a:rPr lang="es-PE" sz="1300" u="none" strike="noStrike" dirty="0">
                          <a:effectLst/>
                        </a:rPr>
                        <a:t>:</a:t>
                      </a:r>
                      <a:endParaRPr lang="es-PE" sz="1300" b="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s-MX" sz="13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Suma de mujeres gestantes del denominador, registrados en el HIS MINSA, que cumplen el siguiente criterio, el mismo día de la atención prenatal y en la misma IPRESS: 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es-MX" sz="13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Detección de violencia contra la mujer en gestantes:  CODIGO HIS CPT 96150 (D: Definitivo) y LAB: VIF o CPMS 96150.01 (D: Definitivo).</a:t>
                      </a:r>
                    </a:p>
                    <a:p>
                      <a:pPr marL="0" indent="0" algn="l" fontAlgn="t">
                        <a:buNone/>
                      </a:pPr>
                      <a:endParaRPr lang="es-MX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671429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300" b="1" u="none" strike="noStrike" dirty="0">
                          <a:effectLst/>
                        </a:rPr>
                        <a:t>Denominador</a:t>
                      </a:r>
                      <a:r>
                        <a:rPr lang="es-MX" sz="1300" b="0" u="none" strike="noStrike" dirty="0">
                          <a:effectLst/>
                        </a:rPr>
                        <a:t>: Suma de mujeres gestantes atendidas durante el embarazo en IPRESS del Primer Nivel de Atención de Salud (I-1al I-4) del nivel regional, en el periodo de medición; que cumplen con el siguiente criterio: </a:t>
                      </a:r>
                    </a:p>
                    <a:p>
                      <a:pPr marL="342900" indent="-342900" algn="just" fontAlgn="t">
                        <a:buAutoNum type="arabicParenR"/>
                      </a:pPr>
                      <a:r>
                        <a:rPr lang="es-MX" sz="1300" b="0" u="none" strike="noStrike" dirty="0">
                          <a:effectLst/>
                        </a:rPr>
                        <a:t>Cuentan con un registro en el HIS de los códigos de servicio de las atenciones de gestantes en establecimientos de salud: “Z3491”o “Z3492”o “Z3493”o “Z3591”o “Z3592” o “Z3593” y </a:t>
                      </a:r>
                      <a:r>
                        <a:rPr lang="es-MX" sz="1300" b="0" u="none" strike="noStrike" dirty="0" err="1">
                          <a:effectLst/>
                        </a:rPr>
                        <a:t>Lab</a:t>
                      </a:r>
                      <a:r>
                        <a:rPr lang="es-MX" sz="1300" b="0" u="none" strike="noStrike" dirty="0">
                          <a:effectLst/>
                        </a:rPr>
                        <a:t>: 1.</a:t>
                      </a: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DB8326CB-A967-2CE2-FCEA-93F8A86BF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79" y="4886576"/>
            <a:ext cx="664542" cy="64648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F5392D6-CE79-55A0-7162-E5135B46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65419"/>
              </p:ext>
            </p:extLst>
          </p:nvPr>
        </p:nvGraphicFramePr>
        <p:xfrm>
          <a:off x="582369" y="1201665"/>
          <a:ext cx="11335311" cy="256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53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15158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5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150" b="1" u="none" strike="noStrike" baseline="30000" dirty="0">
                          <a:effectLst/>
                        </a:rPr>
                        <a:t>(2.4)</a:t>
                      </a:r>
                      <a:endParaRPr lang="es-PE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2113646">
                <a:tc>
                  <a:txBody>
                    <a:bodyPr/>
                    <a:lstStyle/>
                    <a:p>
                      <a:pPr algn="l" fontAlgn="t"/>
                      <a:endParaRPr lang="es-PE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Tomar en cuenta el UBIGEO de RENIPRESS.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Se considerará la aplicación de detección de violencia contra la mujer, en la primera atención prenatal (para el indicador de condición previa) y el tamizaje positivo en cualquier momento del embarazo.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El período de evaluación se comprende desde el primer al último día del mes de evaluación.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Sólo se evalúa sobre las prestaciones registradas, indicadas en el denominador.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En el denominador: Las atenciones prenatales se contabilizarán independientemente del LAB.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Detección de violencia: Código CPMS 96150.01 o Código HIS CPT 96150  (D: Definitivo) y LAB: VIF   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Se registrará tamizaje negativo solo una vez durante el embarazo. En caso, de que la gestante en sus posteriores atenciones prenatales, evidencie indicadores de violencia (signos o síntomas) se aplicará la ficha de tamizaje aunque en el mes anterior haya salido negativo; y solo se registrará en el caso que sea tamizaje positivo.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La interpretación técnica y estadística, del indicador corresponde al MINSA, en coordinación con los sectores involucrados.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La actualización del algoritmo de programación (script) corresponde al MINSA, en coordinación con los sectores involucrados.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La trama de datos para la medición del indicador será definida y generada por el MINSA, en coordinación con los sectores involucrados.</a:t>
                      </a:r>
                    </a:p>
                    <a:p>
                      <a:r>
                        <a:rPr lang="es-ES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7" name="Gráfico 14" descr="Diana">
            <a:extLst>
              <a:ext uri="{FF2B5EF4-FFF2-40B4-BE49-F238E27FC236}">
                <a16:creationId xmlns:a16="http://schemas.microsoft.com/office/drawing/2014/main" id="{B67D89B6-351B-79A7-16A4-2EF8D1244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323" y="2310201"/>
            <a:ext cx="633298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B64FB0-75F1-F1A3-FE57-F8530D4E9F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MX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VI-01.02: Porcentaje de gestantes con detección positiva de violencia contra la mujer realizadas en IPRESS del Primer Nivel de Atención de Salud.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72F517-E275-A553-AE85-139223FAC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58872"/>
              </p:ext>
            </p:extLst>
          </p:nvPr>
        </p:nvGraphicFramePr>
        <p:xfrm>
          <a:off x="468546" y="1499576"/>
          <a:ext cx="11418654" cy="38588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9967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58687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56825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875754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endParaRPr lang="es-PE" sz="1500" b="1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PE" sz="1500" b="1" u="none" strike="noStrike" dirty="0">
                          <a:effectLst/>
                        </a:rPr>
                        <a:t>Numerador</a:t>
                      </a:r>
                      <a:r>
                        <a:rPr lang="es-PE" sz="1500" u="none" strike="noStrike" dirty="0">
                          <a:effectLst/>
                        </a:rPr>
                        <a:t>: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Numerador: Suma de mujeres gestantes del denominador, registrados en el HIS, que cumplen el siguiente criterio, el mismo día de la atención prenatal y en la misma IPRESS.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1. Detección de violencia contra la mujer en cualquier momento:  Código HIS CIE/CPT 96150 (D: Definitivo) y  LAB: VIF  o CPMS 96150.01 (D: Definitivo).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y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2.Tamizaje positivo: Problemas relacionados con la violencia R456 (D: Definitivo)</a:t>
                      </a:r>
                    </a:p>
                    <a:p>
                      <a:pPr algn="l" fontAlgn="t"/>
                      <a:endParaRPr lang="es-MX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1642662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500" b="1" u="none" strike="noStrike" dirty="0">
                          <a:effectLst/>
                        </a:rPr>
                        <a:t>Denominador</a:t>
                      </a:r>
                      <a:r>
                        <a:rPr lang="es-MX" sz="1400" b="0" u="none" strike="noStrike" dirty="0">
                          <a:effectLst/>
                        </a:rPr>
                        <a:t>: Suma de mujeres gestantes atendidas en el período de medición, en IPRESS del primer nivel de atención de Salud (I-1 al I-4) del nivel regional, con detección de violencia contra la mujer, registrados en el HIS, que cumplen con los siguientes criterios: </a:t>
                      </a:r>
                    </a:p>
                    <a:p>
                      <a:pPr algn="just" fontAlgn="t"/>
                      <a:r>
                        <a:rPr lang="es-MX" sz="1400" b="0" u="none" strike="noStrike" dirty="0">
                          <a:effectLst/>
                        </a:rPr>
                        <a:t>1. Cuentan con un registro en el HIS de los códigos de servicio de las atenciones de gestantes en establecimientos de salud:  “Z3491”o “Z3492”o “Z3493”o “Z3591”o “Z3592” o “Z3593”.</a:t>
                      </a:r>
                    </a:p>
                    <a:p>
                      <a:pPr algn="just" fontAlgn="t"/>
                      <a:r>
                        <a:rPr lang="es-MX" sz="1400" b="0" u="none" strike="noStrike" dirty="0">
                          <a:effectLst/>
                        </a:rPr>
                        <a:t>Y </a:t>
                      </a:r>
                    </a:p>
                    <a:p>
                      <a:pPr algn="just" fontAlgn="t"/>
                      <a:r>
                        <a:rPr lang="es-MX" sz="1400" b="0" u="none" strike="noStrike" dirty="0">
                          <a:effectLst/>
                        </a:rPr>
                        <a:t>2. Detección de violencia contra la mujer en cualquier momento:  Código HIS CIE/CPT 96150 (D: Definitivo) y  LAB: VIF  o CPMS 96150.01 (D: Definitivo).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CC144D6F-F754-B3F2-DEAA-5397D3066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644" y="3105759"/>
            <a:ext cx="646482" cy="6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D4A350-8C5E-0ADA-1ACA-121852D90C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VI-01.03:Porcentaje de gestantes cuentan con diagnóstico e inician tratamiento, realizadas en IPRESS del Primer Nivel de Atención de Salud.</a:t>
            </a:r>
            <a:endParaRPr lang="es-PE" sz="1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D68A79A-29AB-2CBD-AD6F-73FE1AAFD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52962"/>
              </p:ext>
            </p:extLst>
          </p:nvPr>
        </p:nvGraphicFramePr>
        <p:xfrm>
          <a:off x="591099" y="1212077"/>
          <a:ext cx="11285942" cy="515163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24261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161681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192020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3214115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u="none" strike="noStrike" dirty="0">
                          <a:effectLst/>
                        </a:rPr>
                        <a:t>VI-01.03 </a:t>
                      </a:r>
                      <a:r>
                        <a:rPr lang="es-MX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Porcentaje de gestantes cuentan con diagnóstico e inician tratamiento, realizadas en IPRESS del PNAS.</a:t>
                      </a:r>
                    </a:p>
                    <a:p>
                      <a:pPr algn="l" fontAlgn="t"/>
                      <a:r>
                        <a:rPr lang="es-PE" sz="1500" b="1" u="none" strike="noStrike" dirty="0">
                          <a:effectLst/>
                        </a:rPr>
                        <a:t>Numerador</a:t>
                      </a:r>
                      <a:r>
                        <a:rPr lang="es-PE" sz="1500" u="none" strike="noStrike" dirty="0">
                          <a:effectLst/>
                        </a:rPr>
                        <a:t>: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 Suma de gestantes del denominador que cumplen con los siguientes criterios, registrados en IPRESS del primer nivel de atención en salud de categoría I-2, I-3 y I-4 (incluye CSMC): 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1. Identificación del Tipo de Diagnóstico Definitivo  (D) </a:t>
                      </a:r>
                      <a:r>
                        <a:rPr lang="es-MX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hasta 15 días después del tamizaje positivo </a:t>
                      </a:r>
                      <a:r>
                        <a:rPr lang="es-MX" sz="1100" u="none" strike="noStrike" dirty="0">
                          <a:effectLst/>
                        </a:rPr>
                        <a:t>(sospecha de violencia), con los siguientes códigos HIS: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T74.1 Abuso físico.                                                    T74.2 Abuso sexual.                  T74.3 Abuso psicológico                T74.8 Otros síndromes del maltrato (formas mixtas).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T74.9 Síndrome de maltrato, no especificado      Y070 Síndrome de maltrato por esposo o pareja                           Y078 Otros síndromes de maltrato por otra persona especificada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X85 hasta Y09  Agresiones (incluye homicidio, daños infligidos por otras personas (con intención de dañar o matar).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Y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2. Inicio de tratamiento: </a:t>
                      </a:r>
                      <a:r>
                        <a:rPr lang="es-MX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hasta 7 días después del diagnóstico</a:t>
                      </a:r>
                      <a:r>
                        <a:rPr lang="es-MX" sz="1100" u="none" strike="noStrike" dirty="0">
                          <a:effectLst/>
                        </a:rPr>
                        <a:t>, registradas  con código HIS: CIE-10, tipo de diagnóstico "Definitivo o Repetitivo (D,R)" T74.1 o T74.2 o T74.3 o T74.8 o T74.9 o Y070 o Y078 o X85-Y09 + Registro de código de cualquiera de los siguientes procedimientos : 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Consulta ambulatoria especializada para la evaluación y manejo de un paciente (99215)   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Consultas de salud mental (99207)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Evaluación Integral interdisciplinaria (99366) 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Psicoeducación (99207.04)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Intervenciones breves / Intervención individual de salud mental (Z504 </a:t>
                      </a:r>
                      <a:r>
                        <a:rPr lang="es-MX" sz="1100" u="none" strike="noStrike" dirty="0" err="1">
                          <a:effectLst/>
                        </a:rPr>
                        <a:t>ó</a:t>
                      </a:r>
                      <a:r>
                        <a:rPr lang="es-MX" sz="1100" u="none" strike="noStrike" dirty="0">
                          <a:effectLst/>
                        </a:rPr>
                        <a:t>  99207.01)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Psicoterapia individua (90834 ´</a:t>
                      </a:r>
                      <a:r>
                        <a:rPr lang="es-MX" sz="1100" u="none" strike="noStrike" dirty="0" err="1">
                          <a:effectLst/>
                        </a:rPr>
                        <a:t>ó</a:t>
                      </a:r>
                      <a:r>
                        <a:rPr lang="es-MX" sz="1100" u="none" strike="noStrike" dirty="0">
                          <a:effectLst/>
                        </a:rPr>
                        <a:t> 90860  </a:t>
                      </a:r>
                      <a:r>
                        <a:rPr lang="es-MX" sz="1100" u="none" strike="noStrike" dirty="0" err="1">
                          <a:effectLst/>
                        </a:rPr>
                        <a:t>ó</a:t>
                      </a:r>
                      <a:r>
                        <a:rPr lang="es-MX" sz="1100" u="none" strike="noStrike" dirty="0">
                          <a:effectLst/>
                        </a:rPr>
                        <a:t>  90806)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Intervención familiar ( C2111.01 </a:t>
                      </a:r>
                      <a:r>
                        <a:rPr lang="es-MX" sz="1100" u="none" strike="noStrike" dirty="0" err="1">
                          <a:effectLst/>
                        </a:rPr>
                        <a:t>ó</a:t>
                      </a:r>
                      <a:r>
                        <a:rPr lang="es-MX" sz="1100" u="none" strike="noStrike" dirty="0">
                          <a:effectLst/>
                        </a:rPr>
                        <a:t>  96100.01  </a:t>
                      </a:r>
                      <a:r>
                        <a:rPr lang="es-MX" sz="1100" u="none" strike="noStrike" dirty="0" err="1">
                          <a:effectLst/>
                        </a:rPr>
                        <a:t>ó</a:t>
                      </a:r>
                      <a:r>
                        <a:rPr lang="es-MX" sz="1100" u="none" strike="noStrike" dirty="0">
                          <a:effectLst/>
                        </a:rPr>
                        <a:t>   90847)</a:t>
                      </a:r>
                    </a:p>
                    <a:p>
                      <a:pPr algn="l" fontAlgn="t"/>
                      <a:r>
                        <a:rPr lang="es-MX" sz="1100" u="none" strike="noStrike" dirty="0">
                          <a:effectLst/>
                        </a:rPr>
                        <a:t>Visita domiciliaria (C0011)</a:t>
                      </a:r>
                      <a:endParaRPr lang="es-PE" sz="11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1376188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500" b="1" u="none" strike="noStrike" dirty="0">
                          <a:effectLst/>
                        </a:rPr>
                        <a:t>Denominador</a:t>
                      </a:r>
                      <a:r>
                        <a:rPr lang="es-MX" sz="1400" b="0" u="none" strike="noStrike" dirty="0">
                          <a:effectLst/>
                        </a:rPr>
                        <a:t>: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Suma de mujeres gestantes de IPRESS del primer nivel de atención de salud (I-1 al I-4) del nivel regional, que cumplen los siguientes criterios, el mismo día de la atención, en la misma IPRESS, durante el mes anterior al periodo de medición.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 Cuentan con un registro en el HIS de los códigos de servicio de las atenciones de gestantes en establecimientos de salud: “Z3491”o “Z3492”o “Z3493”o “Z3591”o “Z3592” o “Z3593” 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 Detección de violencia contra la mujer en gestantes:  CODIGO HIS CPT 96150  (D: Definitivo),  LAB: VIF   o CPMS 96150.01 (D: Definitivo).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</a:p>
                    <a:p>
                      <a:pPr algn="just" fontAlgn="t"/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 Tamizaje positivo: Problemas relacionados con la violencia R456 (D: Definitivo)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20E71D5E-BE46-BFE3-3AD0-8CD7523F7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23" y="3263997"/>
            <a:ext cx="646482" cy="6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7598C-22AB-D750-8D05-05CA8DC2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Metas de Cobertura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710A9-AFC8-2986-1408-F4296FD6D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404198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B0E4B9-7F83-C50F-0C80-B5B27D76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B78B67-EE71-6520-2557-F502977A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47194"/>
              </p:ext>
            </p:extLst>
          </p:nvPr>
        </p:nvGraphicFramePr>
        <p:xfrm>
          <a:off x="573089" y="1298575"/>
          <a:ext cx="11303953" cy="35486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93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Meta de Cobertura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58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MC 01:  Mujeres con parto institucional, procedentes de los distritos de quintiles 1 y 2 de pobreza departamental, que durante su gestación recibieron el paquete integrado de servicios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tx1"/>
                          </a:solidFill>
                        </a:rPr>
                        <a:t>MC-01.01: </a:t>
                      </a:r>
                      <a:r>
                        <a:rPr lang="es-MX" sz="1400" b="0" kern="1200" dirty="0">
                          <a:solidFill>
                            <a:schemeClr val="tx1"/>
                          </a:solidFill>
                        </a:rPr>
                        <a:t>Porcentaje de mujeres con parto institucional, procedentes de los distritos de quintiles 1 y 2 de pobreza departamental que durante su gestación recibieron el paquete integrado de servicios.</a:t>
                      </a:r>
                      <a:endParaRPr lang="es-P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Contribuir a la entrega oportuna de las prestaciones que comprende el paquete integrado de la gestante, a fin de concluir saludablemente el embarazo y lograr un nacimiento saludable, para un buen desarrollo infantil temprano.</a:t>
                      </a:r>
                      <a:endParaRPr lang="es-P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 de mujeres gestantes del denominador que durante su gestación, recibieron el paquete integrado de servicios y han sido registrados en HIS.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_______________________________________________</a:t>
                      </a:r>
                      <a:endParaRPr lang="es-P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de mujeres procedentes de los distritos de quintiles 1 y 2 de pobreza departamental con parto institucional  en  IPRESS del Gobierno Regional, en el periodo de medición según la base de datos del CNV en línea.</a:t>
                      </a:r>
                      <a:endParaRPr lang="es-P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noProof="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853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mide en Distritos de Q1y Q2 de pobreza departamental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kern="1200" noProof="0" dirty="0"/>
                    </a:p>
                    <a:p>
                      <a:pPr algn="just"/>
                      <a:r>
                        <a:rPr lang="es-ES" sz="1400" b="1" dirty="0"/>
                        <a:t>Junio</a:t>
                      </a:r>
                      <a:r>
                        <a:rPr lang="es-ES" sz="1400" b="0" dirty="0"/>
                        <a:t> 2023: única verificación.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noProof="0" dirty="0"/>
                        <a:t>Fuente</a:t>
                      </a:r>
                      <a:r>
                        <a:rPr lang="es-PE" sz="1400" b="1" baseline="0" noProof="0" dirty="0"/>
                        <a:t> de datos: </a:t>
                      </a:r>
                    </a:p>
                    <a:p>
                      <a:r>
                        <a:rPr lang="es-PE" sz="1400" b="1" dirty="0"/>
                        <a:t>Numerador: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HIS</a:t>
                      </a:r>
                      <a:r>
                        <a:rPr lang="es-PE" sz="1400" baseline="0" dirty="0"/>
                        <a:t> MINSA</a:t>
                      </a:r>
                      <a:endParaRPr lang="es-PE" sz="1400" dirty="0"/>
                    </a:p>
                    <a:p>
                      <a:r>
                        <a:rPr lang="es-PE" sz="1400" b="1" dirty="0"/>
                        <a:t>Denominador</a:t>
                      </a:r>
                      <a:r>
                        <a:rPr lang="es-PE" sz="1400" b="1" baseline="0" dirty="0"/>
                        <a:t>:</a:t>
                      </a:r>
                      <a:r>
                        <a:rPr lang="es-PE" sz="1400" baseline="0" dirty="0"/>
                        <a:t> CNV EN LÍNEA</a:t>
                      </a:r>
                      <a:endParaRPr lang="es-PE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C05BF06-1BC3-0C51-310A-6986562EF827}"/>
              </a:ext>
            </a:extLst>
          </p:cNvPr>
          <p:cNvSpPr txBox="1"/>
          <p:nvPr/>
        </p:nvSpPr>
        <p:spPr>
          <a:xfrm>
            <a:off x="601034" y="4843246"/>
            <a:ext cx="9231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Mujeres con edad gestacional mayor o igual a 37 semanas de gestación.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Haber recibido al menos 06 atenciones prenatales, en el transcurso de la gestación</a:t>
            </a:r>
            <a:endParaRPr lang="es-PE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sz="1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D6C684-96BA-117A-99F4-97791566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95" y="5258745"/>
            <a:ext cx="9814605" cy="10866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50D5A3D-7E0C-83EC-001E-5F560AF0146D}"/>
              </a:ext>
            </a:extLst>
          </p:cNvPr>
          <p:cNvSpPr/>
          <p:nvPr/>
        </p:nvSpPr>
        <p:spPr>
          <a:xfrm>
            <a:off x="573089" y="6345439"/>
            <a:ext cx="10237178" cy="36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dirty="0">
                <a:solidFill>
                  <a:schemeClr val="tx1"/>
                </a:solidFill>
              </a:rPr>
              <a:t>. Haber recibido en el transcurso de la gestación,  al menos 05 (cinco) entregas de sulfato ferroso + ácido fólico, con un intervalo de entrega mayor e igual a 28 días.</a:t>
            </a:r>
            <a:endParaRPr lang="es-P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D5F7319-3601-9A27-BC33-2D981F26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E50B231-4554-5EE3-4ABC-0ECABB826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108787"/>
              </p:ext>
            </p:extLst>
          </p:nvPr>
        </p:nvGraphicFramePr>
        <p:xfrm>
          <a:off x="573088" y="1298575"/>
          <a:ext cx="11334432" cy="436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067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14365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02343">
                <a:tc>
                  <a:txBody>
                    <a:bodyPr/>
                    <a:lstStyle/>
                    <a:p>
                      <a:pPr algn="l" fontAlgn="b"/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500" b="1" u="none" strike="noStrike" baseline="30000" dirty="0">
                          <a:effectLst/>
                        </a:rPr>
                        <a:t>(2.4)</a:t>
                      </a:r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3680682">
                <a:tc>
                  <a:txBody>
                    <a:bodyPr/>
                    <a:lstStyle/>
                    <a:p>
                      <a:pPr algn="l" fontAlgn="t"/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Se evaluará el indicador según UBIGEO de residencia (procedencia) de la madre registrado en el CNV en línea.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 se excluye a las gestantes con anemia. 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Solo se evalúan las prestaciones registradas desde el primer al último día del periodo de gestación.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 considera primer trimestre de gestación, menor a 14 semanas de gestación (13 SG). Segundo trimestre de gestación a partir de las 14 semanas de gestación hasta antes de las 28 semanas de gestación. Tercer trimestre de gestación a partir de las 28 semanas de gestación hasta el término del embarazo.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Para evaluar las semanas de gestación, se considera la semana de gestación cumplida + 06 días. Ejemplo 13 SG  es igual a: 13 x 7 días + 6dias=97dias. / 27 SG  es igual a:  27 x 7 días + 6dias=195 días / y 28  SG es igual: 28 x 07 días+ 06 días = 202 días.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Se considerará una entrega como válida (hierro + ácido fólico)  independientemente del valor en el ítem LAB.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Se considerará al menos 06 atenciones prenatales durante el embarazo y 05 (cinco) entregas de suplemento de hierro y ácido fólico.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Se contabilizará como máximo una misma prestación por día. 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La interpretación técnica y estadística, del indicador corresponde al MINSA, en coordinación  con los sectores involucrados.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La actualización del algoritmo de programación (script) corresponde al MINSA, </a:t>
                      </a:r>
                      <a:r>
                        <a:rPr lang="es-E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encoordinación</a:t>
                      </a: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los sectores involucrado 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La trama de datos para la medición del indicador será definida y generada por el MINSA, en coordinación con los sectores involucrados.</a:t>
                      </a:r>
                    </a:p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 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5" name="Gráfico 14" descr="Diana">
            <a:extLst>
              <a:ext uri="{FF2B5EF4-FFF2-40B4-BE49-F238E27FC236}">
                <a16:creationId xmlns:a16="http://schemas.microsoft.com/office/drawing/2014/main" id="{833C1BAF-8ADA-0122-FCB7-217FD3869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846" y="2993451"/>
            <a:ext cx="616087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8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5F5553-EFFA-ACF5-9938-97209B2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19435BC-0926-A052-0EDD-1CE5E602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76087"/>
              </p:ext>
            </p:extLst>
          </p:nvPr>
        </p:nvGraphicFramePr>
        <p:xfrm>
          <a:off x="543132" y="1181471"/>
          <a:ext cx="11382233" cy="32103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382233">
                  <a:extLst>
                    <a:ext uri="{9D8B030D-6E8A-4147-A177-3AD203B41FA5}">
                      <a16:colId xmlns:a16="http://schemas.microsoft.com/office/drawing/2014/main" val="474752817"/>
                    </a:ext>
                  </a:extLst>
                </a:gridCol>
              </a:tblGrid>
              <a:tr h="190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Sintaxis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(4.4)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93" marR="4993" marT="499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017087"/>
                  </a:ext>
                </a:extLst>
              </a:tr>
              <a:tr h="2976878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</a:rPr>
                        <a:t>Numerador</a:t>
                      </a:r>
                      <a:r>
                        <a:rPr lang="es-ES" sz="1400" u="none" strike="noStrike" dirty="0">
                          <a:effectLst/>
                        </a:rPr>
                        <a:t>: Suma de mujeres del denominador que cumplen con los siguientes criterios: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1. </a:t>
                      </a:r>
                      <a:r>
                        <a:rPr lang="es-MX" sz="1400" u="none" strike="noStrike" dirty="0">
                          <a:effectLst/>
                        </a:rPr>
                        <a:t>Haber recibido  al menos una vez, hasta antes de las  14 semanas de gestación, los siguientes exámenes auxiliares: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1.1 Exámenes auxiliares con tipo de diagnóstico "D":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 1) Dosaje de Hemoglobina: 85018 o 85018.01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 Y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2)  Tamizaje de sífilis (Prueba rápida y/o RPR):  86780 o 86592 o 86593 o 86318.01 o 86780.01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Y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3. Tamizaje de VIH con prueba rápida: 86703 o 86703.02 o 87389 o 86318.01 o 86703.01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Y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4) Tamizaje de bacteriuria asintomática: 81007 o 81002 o 81000.02 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     O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    1.2 Perfil obstétrico CPMS: 80055.01 con tipo de diagnóstico "D".</a:t>
                      </a:r>
                      <a:r>
                        <a:rPr lang="es-ES" sz="1400" u="none" strike="noStrike" dirty="0">
                          <a:effectLst/>
                        </a:rPr>
                        <a:t>Y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2. Haber recibido al menos 06 atenciones prenatales, en el transcurso de la gestación CPMS: Z3491 o Z3492 o Z3493 o Z3591 o Z3592 o Z3593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 Y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384574553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E7BFAC9-0AC4-8BEE-22C4-796D9BCCA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52719"/>
              </p:ext>
            </p:extLst>
          </p:nvPr>
        </p:nvGraphicFramePr>
        <p:xfrm>
          <a:off x="543131" y="4562830"/>
          <a:ext cx="11382234" cy="1703411"/>
        </p:xfrm>
        <a:graphic>
          <a:graphicData uri="http://schemas.openxmlformats.org/drawingml/2006/table">
            <a:tbl>
              <a:tblPr/>
              <a:tblGrid>
                <a:gridCol w="2470561">
                  <a:extLst>
                    <a:ext uri="{9D8B030D-6E8A-4147-A177-3AD203B41FA5}">
                      <a16:colId xmlns:a16="http://schemas.microsoft.com/office/drawing/2014/main" val="4060531964"/>
                    </a:ext>
                  </a:extLst>
                </a:gridCol>
                <a:gridCol w="3647022">
                  <a:extLst>
                    <a:ext uri="{9D8B030D-6E8A-4147-A177-3AD203B41FA5}">
                      <a16:colId xmlns:a16="http://schemas.microsoft.com/office/drawing/2014/main" val="1273446269"/>
                    </a:ext>
                  </a:extLst>
                </a:gridCol>
                <a:gridCol w="5264651">
                  <a:extLst>
                    <a:ext uri="{9D8B030D-6E8A-4147-A177-3AD203B41FA5}">
                      <a16:colId xmlns:a16="http://schemas.microsoft.com/office/drawing/2014/main" val="740123720"/>
                    </a:ext>
                  </a:extLst>
                </a:gridCol>
              </a:tblGrid>
              <a:tr h="300713">
                <a:tc>
                  <a:txBody>
                    <a:bodyPr/>
                    <a:lstStyle/>
                    <a:p>
                      <a:pPr algn="ctr" fontAlgn="t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de gestación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APN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Intervalo entre controles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70694"/>
                  </a:ext>
                </a:extLst>
              </a:tr>
              <a:tr h="3552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Menor a 14 SG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 menos 01 APN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_ Del inicio de </a:t>
                      </a:r>
                      <a:r>
                        <a:rPr lang="es-MX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 gestación hasta las 31 SG el intervalo mínimo entre cada atención prenatal es de 28 días.</a:t>
                      </a:r>
                      <a:br>
                        <a:rPr lang="es-MX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s-MX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_ A partir de las 32 SG  hasta las 36 SG el intervalo mínimo entre cada atención prenatal es de 15 días. </a:t>
                      </a:r>
                      <a:br>
                        <a:rPr lang="es-MX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s-MX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_ A partir de las 37 SG, hasta culminar la gestación, el 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intervalo mínimo es de 07 días.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02747"/>
                  </a:ext>
                </a:extLst>
              </a:tr>
              <a:tr h="396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14 a menos de 28 SG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 menos 02 APN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70187"/>
                  </a:ext>
                </a:extLst>
              </a:tr>
              <a:tr h="6512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28 SG hasta el termino del embarazo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 menos 03 APN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8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1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E9AFC5-FC9E-66C5-E93C-89F4FC8F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C624B02-9B45-D3F6-CAFA-3F7292FB6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627296"/>
              </p:ext>
            </p:extLst>
          </p:nvPr>
        </p:nvGraphicFramePr>
        <p:xfrm>
          <a:off x="573088" y="1298575"/>
          <a:ext cx="11204534" cy="31196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38216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066318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171950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707321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endParaRPr lang="es-MX" sz="13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Y</a:t>
                      </a: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3. 3. Haber recibido en el transcurso de la gestación,  al menos 05 (cinco) entregas de sulfato ferroso + ácido fólico, con un intervalo de entrega mayor e igual a 28 días; registrados con los códigos: CPMS: 59401.04 o CPMS: 99199.26 o 0990+59401.04 o 0990 + CPMS 99199.26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fontAlgn="t"/>
                      <a:endParaRPr lang="es-MX" sz="13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Nota: Las prestaciones evaluadas en los puntos 1.1, 1.2, 2 y 3. deben registrar además algún código de control del embarazo (CIE: Z349 o Z359) o de la atención prenatal (Z3491 o Z3492 o Z3493 o Z3591 o Z3592 o Z3593) en la cita de la prestación presencial.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fontAlgn="t"/>
                      <a:endParaRPr lang="es-MX" sz="13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MX" sz="1300" u="none" strike="noStrike" dirty="0">
                          <a:effectLst/>
                        </a:rPr>
                        <a:t>	</a:t>
                      </a:r>
                      <a:r>
                        <a:rPr lang="es-MX" sz="1400" u="none" strike="noStrike" dirty="0">
                          <a:effectLst/>
                        </a:rPr>
                        <a:t>			</a:t>
                      </a:r>
                      <a:endParaRPr lang="es-PE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263142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b="1" u="none" strike="noStrike" dirty="0">
                          <a:effectLst/>
                        </a:rPr>
                        <a:t>Denominador: Suma de mujeres con parto institucional identificadas en la fuente de datos del CNV en línea, que cumple con los siguientes criterios:</a:t>
                      </a:r>
                    </a:p>
                    <a:p>
                      <a:pPr algn="just" fontAlgn="t"/>
                      <a:r>
                        <a:rPr lang="es-MX" sz="1400" b="0" u="none" strike="noStrike" dirty="0">
                          <a:effectLst/>
                        </a:rPr>
                        <a:t>a) Mujeres con edad gestacional mayor o igual a 37 semanas, cuyo parto ha sido atendido en una institución prestadora de servicios de salud (IPRESS) del Gobierno Regional, registrados con DNI según la base de datos del CNV en línea. </a:t>
                      </a:r>
                    </a:p>
                    <a:p>
                      <a:pPr marL="0" indent="0" algn="just" fontAlgn="t">
                        <a:buNone/>
                      </a:pPr>
                      <a:endParaRPr lang="es-MX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A0D7B591-13BD-EBCF-5C53-975052D4B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03" y="2535155"/>
            <a:ext cx="646482" cy="6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F0370D1-2B12-D06B-146E-F244F06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36891CB-4DCD-C867-8A4F-B569B59D5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47331"/>
              </p:ext>
            </p:extLst>
          </p:nvPr>
        </p:nvGraphicFramePr>
        <p:xfrm>
          <a:off x="590022" y="1101938"/>
          <a:ext cx="11354752" cy="333513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7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92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Meta de Cobertura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Meta de Cobertura 02:  </a:t>
                      </a:r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Niñas y Niños menores de 12 meses de edad  procedentes de los quintiles 1 y 2 de  pobreza departamental con paquete integrado de servicios.</a:t>
                      </a:r>
                      <a:endParaRPr lang="es-PE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PE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/>
                        <a:t>Porcentaje de niñas y niños menores de 12 meses de edad procedentes de distritos de quintiles 1 y 2 de pobreza departamental, que reciben: CRED según edad, vacunas básicas según edad, entrega de hierro (gotas, jarabe o micronutrientes),  dosaje de hemoglobina</a:t>
                      </a:r>
                      <a:r>
                        <a:rPr lang="es-MX" sz="1100" b="0" kern="1200" baseline="0" dirty="0"/>
                        <a:t> </a:t>
                      </a:r>
                      <a:r>
                        <a:rPr lang="es-MX" sz="1100" b="0" kern="1200" dirty="0"/>
                        <a:t> y cuentan con DNI emitido.</a:t>
                      </a:r>
                      <a:endParaRPr lang="es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100" dirty="0"/>
                        <a:t>Mejorar el Desarrollo Infantil temprano</a:t>
                      </a:r>
                      <a:r>
                        <a:rPr lang="es-PE" sz="1100" baseline="0" dirty="0"/>
                        <a:t> y conservar las capacidades en niños y niñas a través de la entrega de servicios priorizados de salud que conforman el paquete integral</a:t>
                      </a:r>
                      <a:r>
                        <a:rPr lang="es-MX" sz="1100" dirty="0"/>
                        <a:t>.</a:t>
                      </a:r>
                      <a:endParaRPr lang="es-P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N° de niñas y niños del denominador que reciben el paquete integrado de servicios según edad, y que han sido registrados en HIS MINSA con DNI o CNV y cuentan con DNI emitido.</a:t>
                      </a:r>
                      <a:endParaRPr lang="es-PE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_________________________________________________</a:t>
                      </a:r>
                      <a:endParaRPr lang="es-PE" sz="1100" dirty="0"/>
                    </a:p>
                    <a:p>
                      <a:pPr algn="ctr"/>
                      <a:r>
                        <a:rPr lang="es-MX" sz="1100" dirty="0"/>
                        <a:t>N° de niñas y niños menores de 12 meses de edad (364 días) en el mes de evaluación, procedentes de distritos de quintiles 1 y 2 de pobreza departamental, registrados en el padrón nominal con DNI o CNV a la fecha de cálculo del indicador, con tipo de seguro MINSA</a:t>
                      </a:r>
                      <a:endParaRPr lang="es-PE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noProof="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87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mide en Distritos de Q1y Q2 de pobreza departamental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100" b="1" kern="1200" noProof="0" dirty="0"/>
                    </a:p>
                    <a:p>
                      <a:pPr algn="just"/>
                      <a:r>
                        <a:rPr lang="es-ES" sz="1100" b="1" dirty="0"/>
                        <a:t>Junio</a:t>
                      </a:r>
                      <a:r>
                        <a:rPr lang="es-ES" sz="1100" b="0" dirty="0"/>
                        <a:t> 2023: única verificación.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b="1" noProof="0" dirty="0"/>
                        <a:t>Fuente</a:t>
                      </a:r>
                      <a:r>
                        <a:rPr lang="es-PE" sz="1100" b="1" baseline="0" noProof="0" dirty="0"/>
                        <a:t> de datos: </a:t>
                      </a:r>
                    </a:p>
                    <a:p>
                      <a:r>
                        <a:rPr lang="es-PE" sz="1100" b="1" dirty="0"/>
                        <a:t>Numerador:</a:t>
                      </a:r>
                      <a:r>
                        <a:rPr lang="es-PE" sz="1100" baseline="0" dirty="0"/>
                        <a:t> </a:t>
                      </a:r>
                      <a:r>
                        <a:rPr lang="es-PE" sz="1100" dirty="0"/>
                        <a:t>HIS</a:t>
                      </a:r>
                      <a:r>
                        <a:rPr lang="es-PE" sz="1100" baseline="0" dirty="0"/>
                        <a:t> MINSA</a:t>
                      </a:r>
                      <a:endParaRPr lang="es-PE" sz="1100" dirty="0"/>
                    </a:p>
                    <a:p>
                      <a:r>
                        <a:rPr lang="es-PE" sz="1100" b="1" dirty="0"/>
                        <a:t>Denominador</a:t>
                      </a:r>
                      <a:r>
                        <a:rPr lang="es-PE" sz="1100" b="1" baseline="0" dirty="0"/>
                        <a:t>:</a:t>
                      </a:r>
                      <a:r>
                        <a:rPr lang="es-PE" sz="1100" baseline="0" dirty="0"/>
                        <a:t> CNV EN LÍNEA</a:t>
                      </a:r>
                      <a:endParaRPr lang="es-PE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340E7C9-5536-2F3A-ABEC-A882EAC11BD1}"/>
              </a:ext>
            </a:extLst>
          </p:cNvPr>
          <p:cNvSpPr/>
          <p:nvPr/>
        </p:nvSpPr>
        <p:spPr>
          <a:xfrm>
            <a:off x="590022" y="4443676"/>
            <a:ext cx="4938801" cy="13123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b="1" dirty="0">
                <a:solidFill>
                  <a:schemeClr val="tx1"/>
                </a:solidFill>
              </a:rPr>
              <a:t>C</a:t>
            </a:r>
            <a:r>
              <a:rPr lang="es-MX" sz="1100" b="1" u="none" strike="noStrike" dirty="0">
                <a:solidFill>
                  <a:schemeClr val="tx1"/>
                </a:solidFill>
                <a:effectLst/>
              </a:rPr>
              <a:t>ontroles CRED del RN, </a:t>
            </a:r>
            <a:r>
              <a:rPr lang="es-MX" sz="1100" b="1" u="sng" strike="noStrike" dirty="0">
                <a:solidFill>
                  <a:schemeClr val="tx1"/>
                </a:solidFill>
                <a:effectLst/>
              </a:rPr>
              <a:t>en el periodo de 0-28 días, se medirán 04 controles CRED </a:t>
            </a:r>
            <a:r>
              <a:rPr lang="es-MX" sz="1100" b="1" u="none" strike="noStrike" dirty="0">
                <a:solidFill>
                  <a:schemeClr val="tx1"/>
                </a:solidFill>
                <a:effectLst/>
              </a:rPr>
              <a:t>(01 control CRED por cada rango de edad):</a:t>
            </a:r>
            <a:br>
              <a:rPr lang="es-MX" sz="1100" b="1" u="none" strike="noStrike" dirty="0">
                <a:solidFill>
                  <a:schemeClr val="tx1"/>
                </a:solidFill>
                <a:effectLst/>
              </a:rPr>
            </a:br>
            <a:r>
              <a:rPr lang="es-MX" sz="1100" b="1" u="none" strike="noStrike" dirty="0">
                <a:solidFill>
                  <a:schemeClr val="tx1"/>
                </a:solidFill>
                <a:effectLst/>
              </a:rPr>
              <a:t>- Entre el 1er y 2do control el intervalo  mínimo es de 3 días entre cada control.</a:t>
            </a:r>
            <a:r>
              <a:rPr lang="es-MX" sz="110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s-MX" sz="1100" u="sng" strike="noStrike" dirty="0">
                <a:solidFill>
                  <a:schemeClr val="tx1"/>
                </a:solidFill>
              </a:rPr>
              <a:t>Para la cuantificación, considerar el primer control del CRED a partir del tercer día de vida en adelante, toda vez que no se puede determinar la fecha del alta del recién nacido</a:t>
            </a:r>
            <a:r>
              <a:rPr lang="es-MX" sz="1100" u="none" strike="noStrike" dirty="0">
                <a:solidFill>
                  <a:schemeClr val="tx1"/>
                </a:solidFill>
                <a:effectLst/>
              </a:rPr>
              <a:t>.</a:t>
            </a:r>
            <a:br>
              <a:rPr lang="es-MX" sz="1100" u="none" strike="noStrike" dirty="0">
                <a:solidFill>
                  <a:schemeClr val="tx1"/>
                </a:solidFill>
                <a:effectLst/>
              </a:rPr>
            </a:br>
            <a:r>
              <a:rPr lang="es-MX" sz="1100" u="none" strike="noStrike" dirty="0">
                <a:solidFill>
                  <a:schemeClr val="tx1"/>
                </a:solidFill>
                <a:effectLst/>
              </a:rPr>
              <a:t>- </a:t>
            </a:r>
            <a:r>
              <a:rPr lang="es-MX" sz="1100" b="1" u="none" strike="noStrike" dirty="0">
                <a:solidFill>
                  <a:schemeClr val="tx1"/>
                </a:solidFill>
                <a:effectLst/>
              </a:rPr>
              <a:t>Entre el 2do, 3er y 4to control, el intervalo mínimo es de 7 días entre cada control</a:t>
            </a:r>
            <a:endParaRPr lang="es-PE" sz="1100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BC0BC5-56AF-9E89-3D38-C5FBC4332FB2}"/>
              </a:ext>
            </a:extLst>
          </p:cNvPr>
          <p:cNvSpPr/>
          <p:nvPr/>
        </p:nvSpPr>
        <p:spPr>
          <a:xfrm>
            <a:off x="5969000" y="4437073"/>
            <a:ext cx="4872789" cy="56976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s-MX" sz="1100" u="none" strike="noStrike" dirty="0">
                <a:solidFill>
                  <a:schemeClr val="tx1"/>
                </a:solidFill>
                <a:effectLst/>
              </a:rPr>
              <a:t>Para el caso de los controles CRED de </a:t>
            </a:r>
            <a:r>
              <a:rPr lang="es-MX" sz="1100" u="sng" strike="noStrike" dirty="0">
                <a:solidFill>
                  <a:schemeClr val="tx1"/>
                </a:solidFill>
                <a:effectLst/>
              </a:rPr>
              <a:t>1 mes (29 días) a 11 meses 29 días (364 días), se tendrá en cuenta un intervalo mínimo de 28 días entre control y control</a:t>
            </a:r>
            <a:r>
              <a:rPr lang="es-MX" sz="1100" u="none" strike="noStrike" dirty="0">
                <a:solidFill>
                  <a:schemeClr val="tx1"/>
                </a:solidFill>
                <a:effectLst/>
              </a:rPr>
              <a:t>. </a:t>
            </a:r>
            <a:endParaRPr lang="es-MX" sz="1100" b="0" i="0" u="none" strike="noStrike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3E727E-3C1B-2BE0-EB51-F0C4C5FE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90" y="5451208"/>
            <a:ext cx="6536177" cy="140679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024313D-F14E-E0EC-FBD1-72A21C28163E}"/>
              </a:ext>
            </a:extLst>
          </p:cNvPr>
          <p:cNvSpPr/>
          <p:nvPr/>
        </p:nvSpPr>
        <p:spPr>
          <a:xfrm>
            <a:off x="5969000" y="5113867"/>
            <a:ext cx="1781503" cy="22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100" b="0" dirty="0">
                <a:solidFill>
                  <a:schemeClr val="tx1"/>
                </a:solidFill>
              </a:rPr>
              <a:t>Ajuste en vacunas: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586439-B81E-A70B-8AC5-2DD0BE2D848C}"/>
              </a:ext>
            </a:extLst>
          </p:cNvPr>
          <p:cNvSpPr/>
          <p:nvPr/>
        </p:nvSpPr>
        <p:spPr>
          <a:xfrm>
            <a:off x="674599" y="5873956"/>
            <a:ext cx="3947033" cy="30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srgbClr val="000000"/>
                </a:solidFill>
              </a:rPr>
              <a:t>F</a:t>
            </a:r>
            <a:r>
              <a:rPr lang="es-MX" sz="1100" b="0" i="0" u="none" strike="noStrike" dirty="0">
                <a:solidFill>
                  <a:srgbClr val="000000"/>
                </a:solidFill>
                <a:effectLst/>
              </a:rPr>
              <a:t>echa de emisión de su DNI es igual o menor a 60 días.</a:t>
            </a:r>
            <a:endParaRPr lang="es-PE" sz="1100" noProof="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5BC755C-902A-838F-A69B-B524EAF90D0D}"/>
              </a:ext>
            </a:extLst>
          </p:cNvPr>
          <p:cNvSpPr/>
          <p:nvPr/>
        </p:nvSpPr>
        <p:spPr>
          <a:xfrm>
            <a:off x="674599" y="6192008"/>
            <a:ext cx="4659401" cy="43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050" b="0" i="0" u="none" strike="noStrike" dirty="0">
                <a:solidFill>
                  <a:srgbClr val="000000"/>
                </a:solidFill>
                <a:effectLst/>
              </a:rPr>
              <a:t>Se excluye a niños y niñas con  bajo peso al nacer (menor de 2500 gramos) y </a:t>
            </a:r>
          </a:p>
          <a:p>
            <a:pPr algn="just"/>
            <a:r>
              <a:rPr lang="es-MX" sz="1050" b="0" i="0" u="none" strike="noStrike" dirty="0">
                <a:solidFill>
                  <a:srgbClr val="000000"/>
                </a:solidFill>
                <a:effectLst/>
              </a:rPr>
              <a:t>prematuros (menor de 37 SG), registrados en CNV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9948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5D1B72B5-EF8B-B682-77F8-8F9AE348D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8"/>
          <a:stretch/>
        </p:blipFill>
        <p:spPr>
          <a:xfrm>
            <a:off x="671332" y="1215342"/>
            <a:ext cx="11042248" cy="52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3EF51D2-8875-8720-6BD5-9BAFA7FF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A03B9CF-4AB1-714C-6364-C4518221A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109512"/>
              </p:ext>
            </p:extLst>
          </p:nvPr>
        </p:nvGraphicFramePr>
        <p:xfrm>
          <a:off x="573088" y="1171115"/>
          <a:ext cx="11324272" cy="5669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063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05209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326877">
                <a:tc>
                  <a:txBody>
                    <a:bodyPr/>
                    <a:lstStyle/>
                    <a:p>
                      <a:pPr algn="l" fontAlgn="b"/>
                      <a:endParaRPr lang="es-PE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5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250" b="1" u="none" strike="noStrike" baseline="30000" dirty="0">
                          <a:effectLst/>
                        </a:rPr>
                        <a:t>(2.4)</a:t>
                      </a:r>
                      <a:endParaRPr lang="es-PE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4826148">
                <a:tc>
                  <a:txBody>
                    <a:bodyPr/>
                    <a:lstStyle/>
                    <a:p>
                      <a:pPr algn="l" fontAlgn="t"/>
                      <a:endParaRPr lang="es-PE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el indicador según UBIGEO de residencia (procedencia) registrado en el padrón nominal.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se evalúan las prestaciones registradas hasta la edad en días indicada en el denominador.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MINSA, el control CRED  se identifica con los siguientes códigos: 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Neonato: RN "Z001" o  CPMS 99381.01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 1 mes de edad a más:  “Z001”  o  CPMS 99381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 precisar que el código "Z001", se considerará  en la evaluación en la medida que el MINSA concluya con la implementación del nuevo manual HIS.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los controles CRED según esquema: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__RN: 04 controles CRED en el periodo de 0-28 días de vida con un intervalo mínimo de 03 días entre el 1er y 2do control (para la cuantificación, considerar el primer control del CRED a partir del tercer día de vida en adelante, toda vez que no se puede determinar la fecha del alta del recién nacido) y un intervalo mínimo de 07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el 2do, 3er y 4to control. </a:t>
                      </a:r>
                      <a:b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__Niño y niña de 1 mes (a partir de los 29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 11 meses 29 días: 11 controles CRED con un intervalo mínimo de 28 días entre control y control. Por el tiempo del periodo de implementación del CAD, que va de setiembre 2022 a junio 2023,la meta de cobertura, evaluará a las niñas y niños menores de 10 meses de edad.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prestación del CRED debe ser desarrollada por el personal competente, según lo establecido en la norma técnica de la R.M - N° 537-2017/MINSA.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registros LAB válidos </a:t>
                      </a:r>
                      <a:r>
                        <a:rPr lang="es-ES" sz="12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tratamiento de anemia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hierro son: Administración Terapéutica de Sulfato Ferroso/hierro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D500, D508, D509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D649 + U310 o CPMS 99199.17: sulfato ferroso (SF1-SF9, S10-S12), hierro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(P01-P09, PO1-PO9, P10-P12) y no especificado (1-12).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registros LAB válidos para </a:t>
                      </a:r>
                      <a:r>
                        <a:rPr lang="es-ES" sz="12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suplementación administración preventiva con hierro son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Suplementación con sulfato ferroso / hierro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CIE: Z298 o CPMS 99199.17:  sulfato ferroso (SF1-SF9, S10-S12), hierro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(P01-P09, PO1-PO9, P10-P12) o </a:t>
                      </a:r>
                      <a:r>
                        <a:rPr lang="es-ES" sz="12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 preventiva de </a:t>
                      </a:r>
                      <a:r>
                        <a:rPr lang="es-ES" sz="125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Multimicronutriente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CPMS 99199.19: </a:t>
                      </a:r>
                      <a:r>
                        <a:rPr lang="es-ES" sz="12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Multimicronutriente</a:t>
                      </a: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(1-12)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contabilizan las entregas de hierro que lleven la nomenclatura válida en el ítem LAB (independiente del número que correspondería según secuencia del esquema).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contabilizará como máximo una misma prestación por día.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numerador se contabilizarán las prestaciones del  HIS MINSA registradas con  DNI o CNV en línea.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estadística, del indicador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5" name="Gráfico 14" descr="Diana">
            <a:extLst>
              <a:ext uri="{FF2B5EF4-FFF2-40B4-BE49-F238E27FC236}">
                <a16:creationId xmlns:a16="http://schemas.microsoft.com/office/drawing/2014/main" id="{0D3DAA74-B4C5-192E-53C2-AC17298CB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06" y="3349051"/>
            <a:ext cx="616087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9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BFDB2C-7FF2-A71D-7241-242FA2E9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2E6EDD8-9B2E-42F0-ECE9-6B15C797F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50097"/>
              </p:ext>
            </p:extLst>
          </p:nvPr>
        </p:nvGraphicFramePr>
        <p:xfrm>
          <a:off x="528320" y="1193166"/>
          <a:ext cx="11431667" cy="9448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431667">
                  <a:extLst>
                    <a:ext uri="{9D8B030D-6E8A-4147-A177-3AD203B41FA5}">
                      <a16:colId xmlns:a16="http://schemas.microsoft.com/office/drawing/2014/main" val="2278192128"/>
                    </a:ext>
                  </a:extLst>
                </a:gridCol>
              </a:tblGrid>
              <a:tr h="171286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Sintaxis </a:t>
                      </a:r>
                      <a:r>
                        <a:rPr lang="es-PE" sz="14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(4.4)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37038"/>
                  </a:ext>
                </a:extLst>
              </a:tr>
              <a:tr h="13175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Numerador:</a:t>
                      </a:r>
                      <a:r>
                        <a:rPr lang="es-MX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Suma de niñas y niños del denominador, que cumplen con los siguientes criterios y que han sido registrados en el HIS con DNI o CNV, a la fecha del cálculo del indicador: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5285543"/>
                  </a:ext>
                </a:extLst>
              </a:tr>
              <a:tr h="46466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a) Haber recibido controles de crecimiento y desarrollo (CRED) de acuerdo a su edad y según esquema, Identificado con código HIS CIE/CPMS: Z001 o CPM 99381*, en la misma cita. De acuerdo al siguiente esquema: </a:t>
                      </a:r>
                      <a:b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* El código para Recién Nacido es: HIS CIE Z001 o CPMS 99381.01.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881858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13CE1F6-DB6A-1121-A91B-DA028B046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88924"/>
              </p:ext>
            </p:extLst>
          </p:nvPr>
        </p:nvGraphicFramePr>
        <p:xfrm>
          <a:off x="518160" y="2179833"/>
          <a:ext cx="11431667" cy="3540052"/>
        </p:xfrm>
        <a:graphic>
          <a:graphicData uri="http://schemas.openxmlformats.org/drawingml/2006/table">
            <a:tbl>
              <a:tblPr/>
              <a:tblGrid>
                <a:gridCol w="1078096">
                  <a:extLst>
                    <a:ext uri="{9D8B030D-6E8A-4147-A177-3AD203B41FA5}">
                      <a16:colId xmlns:a16="http://schemas.microsoft.com/office/drawing/2014/main" val="1161280069"/>
                    </a:ext>
                  </a:extLst>
                </a:gridCol>
                <a:gridCol w="1074247">
                  <a:extLst>
                    <a:ext uri="{9D8B030D-6E8A-4147-A177-3AD203B41FA5}">
                      <a16:colId xmlns:a16="http://schemas.microsoft.com/office/drawing/2014/main" val="1971620819"/>
                    </a:ext>
                  </a:extLst>
                </a:gridCol>
                <a:gridCol w="908679">
                  <a:extLst>
                    <a:ext uri="{9D8B030D-6E8A-4147-A177-3AD203B41FA5}">
                      <a16:colId xmlns:a16="http://schemas.microsoft.com/office/drawing/2014/main" val="1482045596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3603653892"/>
                    </a:ext>
                  </a:extLst>
                </a:gridCol>
                <a:gridCol w="816273">
                  <a:extLst>
                    <a:ext uri="{9D8B030D-6E8A-4147-A177-3AD203B41FA5}">
                      <a16:colId xmlns:a16="http://schemas.microsoft.com/office/drawing/2014/main" val="2686408720"/>
                    </a:ext>
                  </a:extLst>
                </a:gridCol>
                <a:gridCol w="816273">
                  <a:extLst>
                    <a:ext uri="{9D8B030D-6E8A-4147-A177-3AD203B41FA5}">
                      <a16:colId xmlns:a16="http://schemas.microsoft.com/office/drawing/2014/main" val="3870950246"/>
                    </a:ext>
                  </a:extLst>
                </a:gridCol>
                <a:gridCol w="1570939">
                  <a:extLst>
                    <a:ext uri="{9D8B030D-6E8A-4147-A177-3AD203B41FA5}">
                      <a16:colId xmlns:a16="http://schemas.microsoft.com/office/drawing/2014/main" val="2080867387"/>
                    </a:ext>
                  </a:extLst>
                </a:gridCol>
                <a:gridCol w="1078096">
                  <a:extLst>
                    <a:ext uri="{9D8B030D-6E8A-4147-A177-3AD203B41FA5}">
                      <a16:colId xmlns:a16="http://schemas.microsoft.com/office/drawing/2014/main" val="1874754282"/>
                    </a:ext>
                  </a:extLst>
                </a:gridCol>
                <a:gridCol w="3222737">
                  <a:extLst>
                    <a:ext uri="{9D8B030D-6E8A-4147-A177-3AD203B41FA5}">
                      <a16:colId xmlns:a16="http://schemas.microsoft.com/office/drawing/2014/main" val="1999977682"/>
                    </a:ext>
                  </a:extLst>
                </a:gridCol>
              </a:tblGrid>
              <a:tr h="18122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de edad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acumulado de controles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98289"/>
                  </a:ext>
                </a:extLst>
              </a:tr>
              <a:tr h="302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CRED de acuerdo a la edad del niño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Edad en que recibe el CRED (días)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Rango  de edad para verificar el cumplimiento de  la condición (días)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acumulado de controles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96117"/>
                  </a:ext>
                </a:extLst>
              </a:tr>
              <a:tr h="29676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Rango anterior (dias) </a:t>
                      </a:r>
                      <a:b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Rango posterior (</a:t>
                      </a:r>
                      <a:r>
                        <a:rPr lang="es-P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23788"/>
                  </a:ext>
                </a:extLst>
              </a:tr>
              <a:tr h="1736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del 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0_06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47062"/>
                  </a:ext>
                </a:extLst>
              </a:tr>
              <a:tr h="1585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07_13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42907"/>
                  </a:ext>
                </a:extLst>
              </a:tr>
              <a:tr h="1585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14_20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&gt;=2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91293"/>
                  </a:ext>
                </a:extLst>
              </a:tr>
              <a:tr h="1585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&gt;=3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57548"/>
                  </a:ext>
                </a:extLst>
              </a:tr>
              <a:tr h="1585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&gt;=4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1618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 CRED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17911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90-119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&gt;=2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43904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120-149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&gt;=3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301703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150-179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&gt;=4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70309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180-209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&gt;=5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77332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210-239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&gt;=6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79301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240-269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&gt;=7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0950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270-299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71409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300-329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&gt;=9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80072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330-363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&gt;=10 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13495"/>
                  </a:ext>
                </a:extLst>
              </a:tr>
              <a:tr h="15856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&gt;=11 CRED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1+1+1+1+1+1+1+1+1+1+1+1+1+1+1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293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3E54D11-DE39-B6E9-7A24-0FF7E6B38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10385"/>
              </p:ext>
            </p:extLst>
          </p:nvPr>
        </p:nvGraphicFramePr>
        <p:xfrm>
          <a:off x="579119" y="5731193"/>
          <a:ext cx="11360547" cy="930466"/>
        </p:xfrm>
        <a:graphic>
          <a:graphicData uri="http://schemas.openxmlformats.org/drawingml/2006/table">
            <a:tbl>
              <a:tblPr/>
              <a:tblGrid>
                <a:gridCol w="11360547">
                  <a:extLst>
                    <a:ext uri="{9D8B030D-6E8A-4147-A177-3AD203B41FA5}">
                      <a16:colId xmlns:a16="http://schemas.microsoft.com/office/drawing/2014/main" val="1673342384"/>
                    </a:ext>
                  </a:extLst>
                </a:gridCol>
              </a:tblGrid>
              <a:tr h="18609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NOTA: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13307"/>
                  </a:ext>
                </a:extLst>
              </a:tr>
              <a:tr h="744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el caso de los controles CRED del RN, </a:t>
                      </a:r>
                      <a:r>
                        <a:rPr lang="es-MX" sz="115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el periodo de 0-28 días, se medirán 04 controles CRED</a:t>
                      </a:r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(01 control CRED por cada rango de edad):</a:t>
                      </a:r>
                      <a:br>
                        <a:rPr lang="es-MX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MX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_</a:t>
                      </a:r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_Entre el 1er y 2do control el intervalo  mínimo es de 3 días entre cada control. </a:t>
                      </a:r>
                      <a:r>
                        <a:rPr lang="es-MX" sz="115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la cuantificación considerar el primer control del CRED a partir del tercer día de vida en adelante</a:t>
                      </a:r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toda vez que no se puede determinar la fecha del alta del recién nacido.</a:t>
                      </a:r>
                      <a:b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__Entre el 2do, 3er y 4to control, el intervalo mínimo es de 7 días entre cada control.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5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090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4D39076-B27A-B243-1881-60ED6983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86E6D23-1C92-48EF-056C-D669BC96B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41649"/>
              </p:ext>
            </p:extLst>
          </p:nvPr>
        </p:nvGraphicFramePr>
        <p:xfrm>
          <a:off x="1300479" y="1321634"/>
          <a:ext cx="9672321" cy="862405"/>
        </p:xfrm>
        <a:graphic>
          <a:graphicData uri="http://schemas.openxmlformats.org/drawingml/2006/table">
            <a:tbl>
              <a:tblPr/>
              <a:tblGrid>
                <a:gridCol w="9672321">
                  <a:extLst>
                    <a:ext uri="{9D8B030D-6E8A-4147-A177-3AD203B41FA5}">
                      <a16:colId xmlns:a16="http://schemas.microsoft.com/office/drawing/2014/main" val="1870213533"/>
                    </a:ext>
                  </a:extLst>
                </a:gridCol>
              </a:tblGrid>
              <a:tr h="6319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el caso de los controles CRED de </a:t>
                      </a:r>
                      <a:r>
                        <a:rPr lang="es-MX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mes (29 días) a 11 meses 29 días (364 días),</a:t>
                      </a:r>
                      <a:r>
                        <a:rPr lang="es-MX" sz="13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 tendrá en cuenta un intervalo de 28 días entre control y control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Vale precisar que por el periodo de implementación del CAD que va de setiembre 2022 a junio 2023, se evaluará los controles CRED según edad en los niños y niñas menores de 09 meses de edad.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7637"/>
                  </a:ext>
                </a:extLst>
              </a:tr>
              <a:tr h="230414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contabilizará los  controles CRED, independientemente del LAB registrado.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4727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871448E-03DC-5E1B-B293-4CE133D0840C}"/>
              </a:ext>
            </a:extLst>
          </p:cNvPr>
          <p:cNvSpPr txBox="1"/>
          <p:nvPr/>
        </p:nvSpPr>
        <p:spPr>
          <a:xfrm>
            <a:off x="320842" y="2289905"/>
            <a:ext cx="11550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u="none" dirty="0">
                <a:solidFill>
                  <a:srgbClr val="000000"/>
                </a:solidFill>
                <a:effectLst/>
                <a:latin typeface="+mj-lt"/>
              </a:rPr>
              <a:t>b) Haber recibido inmunizaciones con vacuna antineumocócica, según edad (esquema de  vacunación): Identificado con código HIS: "90670" .</a:t>
            </a:r>
            <a:endParaRPr lang="es-PE" sz="2000" dirty="0"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BD32F43-C750-707A-9794-E37217573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01203"/>
              </p:ext>
            </p:extLst>
          </p:nvPr>
        </p:nvGraphicFramePr>
        <p:xfrm>
          <a:off x="1300481" y="2664759"/>
          <a:ext cx="9672319" cy="1671060"/>
        </p:xfrm>
        <a:graphic>
          <a:graphicData uri="http://schemas.openxmlformats.org/drawingml/2006/table">
            <a:tbl>
              <a:tblPr/>
              <a:tblGrid>
                <a:gridCol w="2539839">
                  <a:extLst>
                    <a:ext uri="{9D8B030D-6E8A-4147-A177-3AD203B41FA5}">
                      <a16:colId xmlns:a16="http://schemas.microsoft.com/office/drawing/2014/main" val="1605977469"/>
                    </a:ext>
                  </a:extLst>
                </a:gridCol>
                <a:gridCol w="1065092">
                  <a:extLst>
                    <a:ext uri="{9D8B030D-6E8A-4147-A177-3AD203B41FA5}">
                      <a16:colId xmlns:a16="http://schemas.microsoft.com/office/drawing/2014/main" val="4016242741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35373210"/>
                    </a:ext>
                  </a:extLst>
                </a:gridCol>
                <a:gridCol w="955853">
                  <a:extLst>
                    <a:ext uri="{9D8B030D-6E8A-4147-A177-3AD203B41FA5}">
                      <a16:colId xmlns:a16="http://schemas.microsoft.com/office/drawing/2014/main" val="1138701617"/>
                    </a:ext>
                  </a:extLst>
                </a:gridCol>
                <a:gridCol w="2387916">
                  <a:extLst>
                    <a:ext uri="{9D8B030D-6E8A-4147-A177-3AD203B41FA5}">
                      <a16:colId xmlns:a16="http://schemas.microsoft.com/office/drawing/2014/main" val="2564426669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3748449870"/>
                    </a:ext>
                  </a:extLst>
                </a:gridCol>
              </a:tblGrid>
              <a:tr h="23220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dosis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4356518"/>
                  </a:ext>
                </a:extLst>
              </a:tr>
              <a:tr h="3492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la vacuna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79062"/>
                  </a:ext>
                </a:extLst>
              </a:tr>
              <a:tr h="23644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95309"/>
                  </a:ext>
                </a:extLst>
              </a:tr>
              <a:tr h="372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1era dosis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 a los 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Niños &gt;=55 y &lt;=119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120 - 147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35833"/>
                  </a:ext>
                </a:extLst>
              </a:tr>
              <a:tr h="463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2da dosis</a:t>
                      </a:r>
                      <a:b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&gt;=1era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dosis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+28 dias o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1era dosis+70 dias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  -364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8522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658E810-4671-FB81-CA86-CF2AF16E46F4}"/>
              </a:ext>
            </a:extLst>
          </p:cNvPr>
          <p:cNvSpPr txBox="1"/>
          <p:nvPr/>
        </p:nvSpPr>
        <p:spPr>
          <a:xfrm>
            <a:off x="352926" y="4433674"/>
            <a:ext cx="11550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u="none" dirty="0">
                <a:solidFill>
                  <a:srgbClr val="000000"/>
                </a:solidFill>
                <a:effectLst/>
                <a:latin typeface="+mj-lt"/>
              </a:rPr>
              <a:t>c) Haber recibido inmunizaciones con  vacuna contra rotavirus, según edad  (esquema de  vacunación): Identificado con código HIS:   "90681" .</a:t>
            </a:r>
            <a:endParaRPr lang="es-PE" sz="2000" dirty="0">
              <a:latin typeface="+mj-lt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7B8A98F-9AF2-0E26-3CCB-5C12B9D74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15946"/>
              </p:ext>
            </p:extLst>
          </p:nvPr>
        </p:nvGraphicFramePr>
        <p:xfrm>
          <a:off x="1300480" y="4803299"/>
          <a:ext cx="9672320" cy="1544513"/>
        </p:xfrm>
        <a:graphic>
          <a:graphicData uri="http://schemas.openxmlformats.org/drawingml/2006/table">
            <a:tbl>
              <a:tblPr/>
              <a:tblGrid>
                <a:gridCol w="2539838">
                  <a:extLst>
                    <a:ext uri="{9D8B030D-6E8A-4147-A177-3AD203B41FA5}">
                      <a16:colId xmlns:a16="http://schemas.microsoft.com/office/drawing/2014/main" val="539106088"/>
                    </a:ext>
                  </a:extLst>
                </a:gridCol>
                <a:gridCol w="3045074">
                  <a:extLst>
                    <a:ext uri="{9D8B030D-6E8A-4147-A177-3AD203B41FA5}">
                      <a16:colId xmlns:a16="http://schemas.microsoft.com/office/drawing/2014/main" val="4120811700"/>
                    </a:ext>
                  </a:extLst>
                </a:gridCol>
                <a:gridCol w="2415626">
                  <a:extLst>
                    <a:ext uri="{9D8B030D-6E8A-4147-A177-3AD203B41FA5}">
                      <a16:colId xmlns:a16="http://schemas.microsoft.com/office/drawing/2014/main" val="1650259563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3468974145"/>
                    </a:ext>
                  </a:extLst>
                </a:gridCol>
              </a:tblGrid>
              <a:tr h="157528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dosis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45393"/>
                  </a:ext>
                </a:extLst>
              </a:tr>
              <a:tr h="4425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la vacuna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13852"/>
                  </a:ext>
                </a:extLst>
              </a:tr>
              <a:tr h="187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33856"/>
                  </a:ext>
                </a:extLst>
              </a:tr>
              <a:tr h="3300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1era dosis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 a los 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Niños &gt;=55 y &lt;=179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180 - 207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51888"/>
                  </a:ext>
                </a:extLst>
              </a:tr>
              <a:tr h="3375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2da dosis</a:t>
                      </a:r>
                      <a:b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&gt;=1era dosis +28 dias o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1era dosis+60 días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208-364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1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93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F2E54E-2758-964E-BB7B-2096070B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249BC9-9BDB-7124-CF0F-2DC8A554A73E}"/>
              </a:ext>
            </a:extLst>
          </p:cNvPr>
          <p:cNvSpPr txBox="1"/>
          <p:nvPr/>
        </p:nvSpPr>
        <p:spPr>
          <a:xfrm>
            <a:off x="393032" y="1483425"/>
            <a:ext cx="11405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000000"/>
                </a:solidFill>
                <a:latin typeface="Calibri (Cuerpo)"/>
              </a:rPr>
              <a:t>d) Haber recibido inmunizaciones con  vacuna Antipolio, según edad (esquema de  vacunación): Identificado con código HIS: CIE10 "90712 o 90713.</a:t>
            </a:r>
            <a:endParaRPr lang="es-PE" sz="1400" b="1" dirty="0">
              <a:solidFill>
                <a:srgbClr val="000000"/>
              </a:solidFill>
              <a:latin typeface="Calibri (Cuerpo)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995160-DE77-1000-FFBD-CD40538E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7367"/>
              </p:ext>
            </p:extLst>
          </p:nvPr>
        </p:nvGraphicFramePr>
        <p:xfrm>
          <a:off x="1300480" y="1823553"/>
          <a:ext cx="9672320" cy="1915660"/>
        </p:xfrm>
        <a:graphic>
          <a:graphicData uri="http://schemas.openxmlformats.org/drawingml/2006/table">
            <a:tbl>
              <a:tblPr/>
              <a:tblGrid>
                <a:gridCol w="2539837">
                  <a:extLst>
                    <a:ext uri="{9D8B030D-6E8A-4147-A177-3AD203B41FA5}">
                      <a16:colId xmlns:a16="http://schemas.microsoft.com/office/drawing/2014/main" val="3690612723"/>
                    </a:ext>
                  </a:extLst>
                </a:gridCol>
                <a:gridCol w="3045074">
                  <a:extLst>
                    <a:ext uri="{9D8B030D-6E8A-4147-A177-3AD203B41FA5}">
                      <a16:colId xmlns:a16="http://schemas.microsoft.com/office/drawing/2014/main" val="4173518725"/>
                    </a:ext>
                  </a:extLst>
                </a:gridCol>
                <a:gridCol w="2812939">
                  <a:extLst>
                    <a:ext uri="{9D8B030D-6E8A-4147-A177-3AD203B41FA5}">
                      <a16:colId xmlns:a16="http://schemas.microsoft.com/office/drawing/2014/main" val="1658502106"/>
                    </a:ext>
                  </a:extLst>
                </a:gridCol>
                <a:gridCol w="1274470">
                  <a:extLst>
                    <a:ext uri="{9D8B030D-6E8A-4147-A177-3AD203B41FA5}">
                      <a16:colId xmlns:a16="http://schemas.microsoft.com/office/drawing/2014/main" val="3806295407"/>
                    </a:ext>
                  </a:extLst>
                </a:gridCol>
              </a:tblGrid>
              <a:tr h="14388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dosis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28196"/>
                  </a:ext>
                </a:extLst>
              </a:tr>
              <a:tr h="3597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la vacuna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4995"/>
                  </a:ext>
                </a:extLst>
              </a:tr>
              <a:tr h="233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5628"/>
                  </a:ext>
                </a:extLst>
              </a:tr>
              <a:tr h="2452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1era dosis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 a los 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Niños &gt;=55 y &lt;=119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120 - 147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11580"/>
                  </a:ext>
                </a:extLst>
              </a:tr>
              <a:tr h="245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2da dosis</a:t>
                      </a:r>
                      <a:b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&gt;=1era dósis +28 dias o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1era dosis+70 días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148 - 207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55332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3da dosis</a:t>
                      </a:r>
                      <a:b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 meses 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&gt;=2da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dósis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+28 dias o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2da dosis+70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días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208 - 364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7743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F7511EC-F70A-F3CC-667A-D16999AB5D5B}"/>
              </a:ext>
            </a:extLst>
          </p:cNvPr>
          <p:cNvSpPr txBox="1"/>
          <p:nvPr/>
        </p:nvSpPr>
        <p:spPr>
          <a:xfrm>
            <a:off x="304801" y="3913209"/>
            <a:ext cx="10972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</a:rPr>
              <a:t>e) Haber recibido inmunizaciones con  vacuna Pentavalente, según edad (esquema de  vacunación): Identificado con código HIS: CIE10 "90723.</a:t>
            </a:r>
            <a:r>
              <a:rPr lang="es-MX" sz="1400" dirty="0"/>
              <a:t> </a:t>
            </a:r>
            <a:endParaRPr lang="es-PE" sz="1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D661C70-83C2-B0B0-989B-600272DC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24080"/>
              </p:ext>
            </p:extLst>
          </p:nvPr>
        </p:nvGraphicFramePr>
        <p:xfrm>
          <a:off x="1300480" y="4248790"/>
          <a:ext cx="9672320" cy="1842047"/>
        </p:xfrm>
        <a:graphic>
          <a:graphicData uri="http://schemas.openxmlformats.org/drawingml/2006/table">
            <a:tbl>
              <a:tblPr/>
              <a:tblGrid>
                <a:gridCol w="2539838">
                  <a:extLst>
                    <a:ext uri="{9D8B030D-6E8A-4147-A177-3AD203B41FA5}">
                      <a16:colId xmlns:a16="http://schemas.microsoft.com/office/drawing/2014/main" val="2005685001"/>
                    </a:ext>
                  </a:extLst>
                </a:gridCol>
                <a:gridCol w="3045073">
                  <a:extLst>
                    <a:ext uri="{9D8B030D-6E8A-4147-A177-3AD203B41FA5}">
                      <a16:colId xmlns:a16="http://schemas.microsoft.com/office/drawing/2014/main" val="591710518"/>
                    </a:ext>
                  </a:extLst>
                </a:gridCol>
                <a:gridCol w="2812939">
                  <a:extLst>
                    <a:ext uri="{9D8B030D-6E8A-4147-A177-3AD203B41FA5}">
                      <a16:colId xmlns:a16="http://schemas.microsoft.com/office/drawing/2014/main" val="2072552371"/>
                    </a:ext>
                  </a:extLst>
                </a:gridCol>
                <a:gridCol w="1274470">
                  <a:extLst>
                    <a:ext uri="{9D8B030D-6E8A-4147-A177-3AD203B41FA5}">
                      <a16:colId xmlns:a16="http://schemas.microsoft.com/office/drawing/2014/main" val="1257275263"/>
                    </a:ext>
                  </a:extLst>
                </a:gridCol>
              </a:tblGrid>
              <a:tr h="13782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dosis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2808"/>
                  </a:ext>
                </a:extLst>
              </a:tr>
              <a:tr h="379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la vacuna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36922"/>
                  </a:ext>
                </a:extLst>
              </a:tr>
              <a:tr h="1320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83166"/>
                  </a:ext>
                </a:extLst>
              </a:tr>
              <a:tr h="2641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1era dosis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 a los 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Niños &gt;=55 y &lt;=119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120 - 147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21633"/>
                  </a:ext>
                </a:extLst>
              </a:tr>
              <a:tr h="2928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2da dosis</a:t>
                      </a:r>
                      <a:b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&gt;=1era dósis +28 dias o 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1era dosis+70 días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148 - 207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04480"/>
                  </a:ext>
                </a:extLst>
              </a:tr>
              <a:tr h="2928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3da dosis</a:t>
                      </a:r>
                      <a:b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vacunas a los  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&gt;=2da dósis +28 dias o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 2da dosis+70 días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208 - 364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0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7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86060D1-254F-BDC6-C4CF-01B9F3AA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3F8FC0-832C-BD1B-839E-B1445DE8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9532"/>
              </p:ext>
            </p:extLst>
          </p:nvPr>
        </p:nvGraphicFramePr>
        <p:xfrm>
          <a:off x="1376217" y="1625599"/>
          <a:ext cx="9434021" cy="1609695"/>
        </p:xfrm>
        <a:graphic>
          <a:graphicData uri="http://schemas.openxmlformats.org/drawingml/2006/table">
            <a:tbl>
              <a:tblPr/>
              <a:tblGrid>
                <a:gridCol w="6176901">
                  <a:extLst>
                    <a:ext uri="{9D8B030D-6E8A-4147-A177-3AD203B41FA5}">
                      <a16:colId xmlns:a16="http://schemas.microsoft.com/office/drawing/2014/main" val="3947860563"/>
                    </a:ext>
                  </a:extLst>
                </a:gridCol>
                <a:gridCol w="814280">
                  <a:extLst>
                    <a:ext uri="{9D8B030D-6E8A-4147-A177-3AD203B41FA5}">
                      <a16:colId xmlns:a16="http://schemas.microsoft.com/office/drawing/2014/main" val="932572589"/>
                    </a:ext>
                  </a:extLst>
                </a:gridCol>
                <a:gridCol w="814280">
                  <a:extLst>
                    <a:ext uri="{9D8B030D-6E8A-4147-A177-3AD203B41FA5}">
                      <a16:colId xmlns:a16="http://schemas.microsoft.com/office/drawing/2014/main" val="2784398968"/>
                    </a:ext>
                  </a:extLst>
                </a:gridCol>
                <a:gridCol w="814280">
                  <a:extLst>
                    <a:ext uri="{9D8B030D-6E8A-4147-A177-3AD203B41FA5}">
                      <a16:colId xmlns:a16="http://schemas.microsoft.com/office/drawing/2014/main" val="2361536785"/>
                    </a:ext>
                  </a:extLst>
                </a:gridCol>
                <a:gridCol w="814280">
                  <a:extLst>
                    <a:ext uri="{9D8B030D-6E8A-4147-A177-3AD203B41FA5}">
                      <a16:colId xmlns:a16="http://schemas.microsoft.com/office/drawing/2014/main" val="1227153732"/>
                    </a:ext>
                  </a:extLst>
                </a:gridCol>
              </a:tblGrid>
              <a:tr h="167830">
                <a:tc>
                  <a:txBody>
                    <a:bodyPr/>
                    <a:lstStyle/>
                    <a:p>
                      <a:pPr algn="l" fontAlgn="t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0799"/>
                  </a:ext>
                </a:extLst>
              </a:tr>
              <a:tr h="695295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Registros válidos para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tratamiento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anemia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hierro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(D500, D508, D509 o D649 + U310): sulfato ferroso (SF1-SF9, S10-S12),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hierro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(P01-P09, PO1-PO9, P10-P12) o no especificado (1-12) o </a:t>
                      </a:r>
                      <a:r>
                        <a:rPr lang="pt-BR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CPMS 99199.17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(SF1-SF9, S10-S12) o (P01-P09, PO1-PO9, P10-P12) o no especificado (1-12).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04567"/>
                  </a:ext>
                </a:extLst>
              </a:tr>
              <a:tr h="71927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Registros válidos para suplementación (CIE: Z298): sulfato ferroso (SF1-SF9, S10-S12), hierro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(P01-P09, PO1-PO9, P10-P12) o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multimicronutriente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(1-12)  o </a:t>
                      </a:r>
                      <a:r>
                        <a:rPr lang="es-PE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CPMS 99199.17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(Suplementación de sulfato ferroso):  sulfato ferroso (SF1-SF9, S10-S12), hierro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(P01-P09, PO1-PO9, P10-P12) o </a:t>
                      </a:r>
                      <a:r>
                        <a:rPr lang="es-PE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CPMS 99199.19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(Suplementación de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multimicronutriente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1-12. </a:t>
                      </a:r>
                      <a:b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multimicronutrientes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 entregan a partir del esquema de 6 meses.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22641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FBB142-918E-42C6-244A-D92533308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26944"/>
              </p:ext>
            </p:extLst>
          </p:nvPr>
        </p:nvGraphicFramePr>
        <p:xfrm>
          <a:off x="1381760" y="3373730"/>
          <a:ext cx="9434023" cy="1499235"/>
        </p:xfrm>
        <a:graphic>
          <a:graphicData uri="http://schemas.openxmlformats.org/drawingml/2006/table">
            <a:tbl>
              <a:tblPr/>
              <a:tblGrid>
                <a:gridCol w="1242486">
                  <a:extLst>
                    <a:ext uri="{9D8B030D-6E8A-4147-A177-3AD203B41FA5}">
                      <a16:colId xmlns:a16="http://schemas.microsoft.com/office/drawing/2014/main" val="4273900361"/>
                    </a:ext>
                  </a:extLst>
                </a:gridCol>
                <a:gridCol w="1038365">
                  <a:extLst>
                    <a:ext uri="{9D8B030D-6E8A-4147-A177-3AD203B41FA5}">
                      <a16:colId xmlns:a16="http://schemas.microsoft.com/office/drawing/2014/main" val="578645449"/>
                    </a:ext>
                  </a:extLst>
                </a:gridCol>
                <a:gridCol w="998426">
                  <a:extLst>
                    <a:ext uri="{9D8B030D-6E8A-4147-A177-3AD203B41FA5}">
                      <a16:colId xmlns:a16="http://schemas.microsoft.com/office/drawing/2014/main" val="3644378411"/>
                    </a:ext>
                  </a:extLst>
                </a:gridCol>
                <a:gridCol w="1863731">
                  <a:extLst>
                    <a:ext uri="{9D8B030D-6E8A-4147-A177-3AD203B41FA5}">
                      <a16:colId xmlns:a16="http://schemas.microsoft.com/office/drawing/2014/main" val="2658906361"/>
                    </a:ext>
                  </a:extLst>
                </a:gridCol>
                <a:gridCol w="2330168">
                  <a:extLst>
                    <a:ext uri="{9D8B030D-6E8A-4147-A177-3AD203B41FA5}">
                      <a16:colId xmlns:a16="http://schemas.microsoft.com/office/drawing/2014/main" val="349381722"/>
                    </a:ext>
                  </a:extLst>
                </a:gridCol>
                <a:gridCol w="1960847">
                  <a:extLst>
                    <a:ext uri="{9D8B030D-6E8A-4147-A177-3AD203B41FA5}">
                      <a16:colId xmlns:a16="http://schemas.microsoft.com/office/drawing/2014/main" val="4219294252"/>
                    </a:ext>
                  </a:extLst>
                </a:gridCol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</a:t>
                      </a:r>
                      <a:r>
                        <a:rPr lang="es-PE" sz="12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meses</a:t>
                      </a:r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suplementado/ tratado - Esquema 4  meses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26043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el Sulfato Ferroso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entregas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69054"/>
                  </a:ext>
                </a:extLst>
              </a:tr>
              <a:tr h="35943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anterior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posterior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0422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065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131 - 179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390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180 - 364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313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EBCDE18-B58C-1FD8-2621-C836E3943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49266"/>
              </p:ext>
            </p:extLst>
          </p:nvPr>
        </p:nvGraphicFramePr>
        <p:xfrm>
          <a:off x="1381759" y="4942969"/>
          <a:ext cx="9428481" cy="964891"/>
        </p:xfrm>
        <a:graphic>
          <a:graphicData uri="http://schemas.openxmlformats.org/drawingml/2006/table">
            <a:tbl>
              <a:tblPr/>
              <a:tblGrid>
                <a:gridCol w="1237681">
                  <a:extLst>
                    <a:ext uri="{9D8B030D-6E8A-4147-A177-3AD203B41FA5}">
                      <a16:colId xmlns:a16="http://schemas.microsoft.com/office/drawing/2014/main" val="885506680"/>
                    </a:ext>
                  </a:extLst>
                </a:gridCol>
                <a:gridCol w="1043190">
                  <a:extLst>
                    <a:ext uri="{9D8B030D-6E8A-4147-A177-3AD203B41FA5}">
                      <a16:colId xmlns:a16="http://schemas.microsoft.com/office/drawing/2014/main" val="346299018"/>
                    </a:ext>
                  </a:extLst>
                </a:gridCol>
                <a:gridCol w="994565">
                  <a:extLst>
                    <a:ext uri="{9D8B030D-6E8A-4147-A177-3AD203B41FA5}">
                      <a16:colId xmlns:a16="http://schemas.microsoft.com/office/drawing/2014/main" val="3591156573"/>
                    </a:ext>
                  </a:extLst>
                </a:gridCol>
                <a:gridCol w="937102">
                  <a:extLst>
                    <a:ext uri="{9D8B030D-6E8A-4147-A177-3AD203B41FA5}">
                      <a16:colId xmlns:a16="http://schemas.microsoft.com/office/drawing/2014/main" val="1042301307"/>
                    </a:ext>
                  </a:extLst>
                </a:gridCol>
                <a:gridCol w="937102">
                  <a:extLst>
                    <a:ext uri="{9D8B030D-6E8A-4147-A177-3AD203B41FA5}">
                      <a16:colId xmlns:a16="http://schemas.microsoft.com/office/drawing/2014/main" val="3873445536"/>
                    </a:ext>
                  </a:extLst>
                </a:gridCol>
                <a:gridCol w="1803479">
                  <a:extLst>
                    <a:ext uri="{9D8B030D-6E8A-4147-A177-3AD203B41FA5}">
                      <a16:colId xmlns:a16="http://schemas.microsoft.com/office/drawing/2014/main" val="2335811332"/>
                    </a:ext>
                  </a:extLst>
                </a:gridCol>
                <a:gridCol w="1237681">
                  <a:extLst>
                    <a:ext uri="{9D8B030D-6E8A-4147-A177-3AD203B41FA5}">
                      <a16:colId xmlns:a16="http://schemas.microsoft.com/office/drawing/2014/main" val="2797803839"/>
                    </a:ext>
                  </a:extLst>
                </a:gridCol>
                <a:gridCol w="1237681">
                  <a:extLst>
                    <a:ext uri="{9D8B030D-6E8A-4147-A177-3AD203B41FA5}">
                      <a16:colId xmlns:a16="http://schemas.microsoft.com/office/drawing/2014/main" val="2404687144"/>
                    </a:ext>
                  </a:extLst>
                </a:gridCol>
              </a:tblGrid>
              <a:tr h="34606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Nota: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35982"/>
                  </a:ext>
                </a:extLst>
              </a:tr>
              <a:tr h="61882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Sólo se mide a niños a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térrmino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con adecuado peso al nacer, es decir, no registra CIE: P073 o P071, P0711, P0712  en el HIS MINSA. En el caso de  hierro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20 ml o 30 ml para la suplementación preventiva, la entrega será válida para dos meses.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De  encontrar un niño prematuro o bajo peso al nacer de 0 - 364 días, se califica como  "CUMPLE".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15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9DD0C40-DA0E-1C32-58BA-96F83242F3EF}"/>
              </a:ext>
            </a:extLst>
          </p:cNvPr>
          <p:cNvSpPr txBox="1"/>
          <p:nvPr/>
        </p:nvSpPr>
        <p:spPr>
          <a:xfrm>
            <a:off x="701963" y="1385877"/>
            <a:ext cx="10243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f) Haber recibido gotas o jarabe de hierro o </a:t>
            </a:r>
            <a:r>
              <a:rPr lang="es-PE" sz="1400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multimicronutrientes</a:t>
            </a:r>
            <a:r>
              <a:rPr lang="es-PE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, según edad: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60541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C665AB-4AAF-C3F7-C76B-8B5904B6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CFCF43D-A503-3A19-F973-8D119A603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8595"/>
              </p:ext>
            </p:extLst>
          </p:nvPr>
        </p:nvGraphicFramePr>
        <p:xfrm>
          <a:off x="1249679" y="1268592"/>
          <a:ext cx="9547993" cy="2425065"/>
        </p:xfrm>
        <a:graphic>
          <a:graphicData uri="http://schemas.openxmlformats.org/drawingml/2006/table">
            <a:tbl>
              <a:tblPr/>
              <a:tblGrid>
                <a:gridCol w="1111154">
                  <a:extLst>
                    <a:ext uri="{9D8B030D-6E8A-4147-A177-3AD203B41FA5}">
                      <a16:colId xmlns:a16="http://schemas.microsoft.com/office/drawing/2014/main" val="2813102630"/>
                    </a:ext>
                  </a:extLst>
                </a:gridCol>
                <a:gridCol w="936545">
                  <a:extLst>
                    <a:ext uri="{9D8B030D-6E8A-4147-A177-3AD203B41FA5}">
                      <a16:colId xmlns:a16="http://schemas.microsoft.com/office/drawing/2014/main" val="2353263292"/>
                    </a:ext>
                  </a:extLst>
                </a:gridCol>
                <a:gridCol w="892892">
                  <a:extLst>
                    <a:ext uri="{9D8B030D-6E8A-4147-A177-3AD203B41FA5}">
                      <a16:colId xmlns:a16="http://schemas.microsoft.com/office/drawing/2014/main" val="1581534536"/>
                    </a:ext>
                  </a:extLst>
                </a:gridCol>
                <a:gridCol w="1666733">
                  <a:extLst>
                    <a:ext uri="{9D8B030D-6E8A-4147-A177-3AD203B41FA5}">
                      <a16:colId xmlns:a16="http://schemas.microsoft.com/office/drawing/2014/main" val="4141885070"/>
                    </a:ext>
                  </a:extLst>
                </a:gridCol>
                <a:gridCol w="2726297">
                  <a:extLst>
                    <a:ext uri="{9D8B030D-6E8A-4147-A177-3AD203B41FA5}">
                      <a16:colId xmlns:a16="http://schemas.microsoft.com/office/drawing/2014/main" val="2769901244"/>
                    </a:ext>
                  </a:extLst>
                </a:gridCol>
                <a:gridCol w="2214372">
                  <a:extLst>
                    <a:ext uri="{9D8B030D-6E8A-4147-A177-3AD203B41FA5}">
                      <a16:colId xmlns:a16="http://schemas.microsoft.com/office/drawing/2014/main" val="4135227603"/>
                    </a:ext>
                  </a:extLst>
                </a:gridCol>
              </a:tblGrid>
              <a:tr h="21907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</a:t>
                      </a:r>
                      <a:r>
                        <a:rPr lang="es-PE" sz="12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meses</a:t>
                      </a:r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suplementado/ tratado - Esquema 6 meses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2835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el Sulfato Ferroso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acumulado de </a:t>
                      </a:r>
                      <a:r>
                        <a:rPr lang="es-P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</a:t>
                      </a:r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entregas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47228"/>
                  </a:ext>
                </a:extLst>
              </a:tr>
              <a:tr h="1639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anterior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posterior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499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389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210 - 239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656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240 - 269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437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270 - 299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696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300 - 329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&gt;=4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29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330 - 363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&gt;=5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58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1+1+1+1+1+1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829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59CEFB0-9E7D-5FFC-A070-75222D0BA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15506"/>
              </p:ext>
            </p:extLst>
          </p:nvPr>
        </p:nvGraphicFramePr>
        <p:xfrm>
          <a:off x="1249678" y="3843608"/>
          <a:ext cx="9547996" cy="781122"/>
        </p:xfrm>
        <a:graphic>
          <a:graphicData uri="http://schemas.openxmlformats.org/drawingml/2006/table">
            <a:tbl>
              <a:tblPr/>
              <a:tblGrid>
                <a:gridCol w="5566700">
                  <a:extLst>
                    <a:ext uri="{9D8B030D-6E8A-4147-A177-3AD203B41FA5}">
                      <a16:colId xmlns:a16="http://schemas.microsoft.com/office/drawing/2014/main" val="2776199302"/>
                    </a:ext>
                  </a:extLst>
                </a:gridCol>
                <a:gridCol w="995324">
                  <a:extLst>
                    <a:ext uri="{9D8B030D-6E8A-4147-A177-3AD203B41FA5}">
                      <a16:colId xmlns:a16="http://schemas.microsoft.com/office/drawing/2014/main" val="3518312947"/>
                    </a:ext>
                  </a:extLst>
                </a:gridCol>
                <a:gridCol w="995324">
                  <a:extLst>
                    <a:ext uri="{9D8B030D-6E8A-4147-A177-3AD203B41FA5}">
                      <a16:colId xmlns:a16="http://schemas.microsoft.com/office/drawing/2014/main" val="1668376496"/>
                    </a:ext>
                  </a:extLst>
                </a:gridCol>
                <a:gridCol w="995324">
                  <a:extLst>
                    <a:ext uri="{9D8B030D-6E8A-4147-A177-3AD203B41FA5}">
                      <a16:colId xmlns:a16="http://schemas.microsoft.com/office/drawing/2014/main" val="481161641"/>
                    </a:ext>
                  </a:extLst>
                </a:gridCol>
                <a:gridCol w="995324">
                  <a:extLst>
                    <a:ext uri="{9D8B030D-6E8A-4147-A177-3AD203B41FA5}">
                      <a16:colId xmlns:a16="http://schemas.microsoft.com/office/drawing/2014/main" val="2983696726"/>
                    </a:ext>
                  </a:extLst>
                </a:gridCol>
              </a:tblGrid>
              <a:tr h="59824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Nota: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el caso de tratamiento, la entrega de hierro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30 ml será válida hasta para dos meses. En el caso del manejo preventivo, la entrega de sulfato ferroso de 30 ml será válida hasta para dos meses, la entrega de hierro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20 ml será válida hasta para dos meses, y la entrega de hierro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polimaltosado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30 ml será válida hasta para tres meses.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437013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Micronutriente: Aplica para la entrega en niños de 170 a 364 dias.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670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8017DD1-BCF5-F2A1-F905-BB975682B092}"/>
              </a:ext>
            </a:extLst>
          </p:cNvPr>
          <p:cNvSpPr txBox="1"/>
          <p:nvPr/>
        </p:nvSpPr>
        <p:spPr>
          <a:xfrm>
            <a:off x="467469" y="4875102"/>
            <a:ext cx="11550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</a:rPr>
              <a:t>g) Haber realizado dosaje de hemoglobina en sangre entre los 170-209 días </a:t>
            </a:r>
            <a:r>
              <a:rPr lang="es-MX" sz="1400" b="0" i="0" u="none" strike="noStrike" dirty="0">
                <a:solidFill>
                  <a:srgbClr val="000000"/>
                </a:solidFill>
                <a:effectLst/>
              </a:rPr>
              <a:t>identificado con código HIS: CPT 85018 “D”. </a:t>
            </a:r>
            <a:endParaRPr lang="es-PE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9D1ECAA-AF24-1666-AA0E-8D07DBFA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62162"/>
              </p:ext>
            </p:extLst>
          </p:nvPr>
        </p:nvGraphicFramePr>
        <p:xfrm>
          <a:off x="1249678" y="5240375"/>
          <a:ext cx="9547994" cy="926861"/>
        </p:xfrm>
        <a:graphic>
          <a:graphicData uri="http://schemas.openxmlformats.org/drawingml/2006/table">
            <a:tbl>
              <a:tblPr/>
              <a:tblGrid>
                <a:gridCol w="1703911">
                  <a:extLst>
                    <a:ext uri="{9D8B030D-6E8A-4147-A177-3AD203B41FA5}">
                      <a16:colId xmlns:a16="http://schemas.microsoft.com/office/drawing/2014/main" val="2160036469"/>
                    </a:ext>
                  </a:extLst>
                </a:gridCol>
                <a:gridCol w="1436156">
                  <a:extLst>
                    <a:ext uri="{9D8B030D-6E8A-4147-A177-3AD203B41FA5}">
                      <a16:colId xmlns:a16="http://schemas.microsoft.com/office/drawing/2014/main" val="1890001475"/>
                    </a:ext>
                  </a:extLst>
                </a:gridCol>
                <a:gridCol w="1369215">
                  <a:extLst>
                    <a:ext uri="{9D8B030D-6E8A-4147-A177-3AD203B41FA5}">
                      <a16:colId xmlns:a16="http://schemas.microsoft.com/office/drawing/2014/main" val="607976038"/>
                    </a:ext>
                  </a:extLst>
                </a:gridCol>
                <a:gridCol w="2923222">
                  <a:extLst>
                    <a:ext uri="{9D8B030D-6E8A-4147-A177-3AD203B41FA5}">
                      <a16:colId xmlns:a16="http://schemas.microsoft.com/office/drawing/2014/main" val="1181138730"/>
                    </a:ext>
                  </a:extLst>
                </a:gridCol>
                <a:gridCol w="2115490">
                  <a:extLst>
                    <a:ext uri="{9D8B030D-6E8A-4147-A177-3AD203B41FA5}">
                      <a16:colId xmlns:a16="http://schemas.microsoft.com/office/drawing/2014/main" val="3586911639"/>
                    </a:ext>
                  </a:extLst>
                </a:gridCol>
              </a:tblGrid>
              <a:tr h="5293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recibe del dosaje de hemoglobina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08650"/>
                  </a:ext>
                </a:extLst>
              </a:tr>
              <a:tr h="12180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39383"/>
                  </a:ext>
                </a:extLst>
              </a:tr>
              <a:tr h="2146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y 209 días de edad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210 - 364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6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03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79F025E-0AB8-1203-8909-BDF048FA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8ADDB2-5720-048D-8EA0-90955297A393}"/>
              </a:ext>
            </a:extLst>
          </p:cNvPr>
          <p:cNvSpPr txBox="1"/>
          <p:nvPr/>
        </p:nvSpPr>
        <p:spPr>
          <a:xfrm>
            <a:off x="678581" y="1395123"/>
            <a:ext cx="9063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u="none" strike="noStrike" dirty="0">
                <a:solidFill>
                  <a:srgbClr val="000000"/>
                </a:solidFill>
                <a:effectLst/>
              </a:rPr>
              <a:t>h) Cuentan con DNI emitido hasta los 60 días de nacido, tener en cuenta el siguiente criterio:</a:t>
            </a:r>
            <a:r>
              <a:rPr lang="es-MX" dirty="0"/>
              <a:t>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s-MX" dirty="0"/>
              <a:t> 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0071CC-0B93-3930-16BD-4B390D0B5240}"/>
              </a:ext>
            </a:extLst>
          </p:cNvPr>
          <p:cNvSpPr txBox="1"/>
          <p:nvPr/>
        </p:nvSpPr>
        <p:spPr>
          <a:xfrm>
            <a:off x="598369" y="1764455"/>
            <a:ext cx="10732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_-Tiempo de emisión del DNI: el tiempo transcurrido entre la fecha de nacimiento del niño y la fecha de emisión de su DNI es igual o menor a 60 días.</a:t>
            </a:r>
            <a:r>
              <a:rPr lang="es-MX" dirty="0"/>
              <a:t> </a:t>
            </a:r>
            <a:endParaRPr lang="es-PE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E9B5C64-3BFF-D79A-49FE-81B7C7192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72016"/>
              </p:ext>
            </p:extLst>
          </p:nvPr>
        </p:nvGraphicFramePr>
        <p:xfrm>
          <a:off x="1274620" y="2199005"/>
          <a:ext cx="9578107" cy="1477327"/>
        </p:xfrm>
        <a:graphic>
          <a:graphicData uri="http://schemas.openxmlformats.org/drawingml/2006/table">
            <a:tbl>
              <a:tblPr/>
              <a:tblGrid>
                <a:gridCol w="1450443">
                  <a:extLst>
                    <a:ext uri="{9D8B030D-6E8A-4147-A177-3AD203B41FA5}">
                      <a16:colId xmlns:a16="http://schemas.microsoft.com/office/drawing/2014/main" val="1728801381"/>
                    </a:ext>
                  </a:extLst>
                </a:gridCol>
                <a:gridCol w="1222517">
                  <a:extLst>
                    <a:ext uri="{9D8B030D-6E8A-4147-A177-3AD203B41FA5}">
                      <a16:colId xmlns:a16="http://schemas.microsoft.com/office/drawing/2014/main" val="4183447788"/>
                    </a:ext>
                  </a:extLst>
                </a:gridCol>
                <a:gridCol w="1165535">
                  <a:extLst>
                    <a:ext uri="{9D8B030D-6E8A-4147-A177-3AD203B41FA5}">
                      <a16:colId xmlns:a16="http://schemas.microsoft.com/office/drawing/2014/main" val="1052599812"/>
                    </a:ext>
                  </a:extLst>
                </a:gridCol>
                <a:gridCol w="3270387">
                  <a:extLst>
                    <a:ext uri="{9D8B030D-6E8A-4147-A177-3AD203B41FA5}">
                      <a16:colId xmlns:a16="http://schemas.microsoft.com/office/drawing/2014/main" val="4140451374"/>
                    </a:ext>
                  </a:extLst>
                </a:gridCol>
                <a:gridCol w="1018782">
                  <a:extLst>
                    <a:ext uri="{9D8B030D-6E8A-4147-A177-3AD203B41FA5}">
                      <a16:colId xmlns:a16="http://schemas.microsoft.com/office/drawing/2014/main" val="3365563807"/>
                    </a:ext>
                  </a:extLst>
                </a:gridCol>
                <a:gridCol w="1450443">
                  <a:extLst>
                    <a:ext uri="{9D8B030D-6E8A-4147-A177-3AD203B41FA5}">
                      <a16:colId xmlns:a16="http://schemas.microsoft.com/office/drawing/2014/main" val="1061571721"/>
                    </a:ext>
                  </a:extLst>
                </a:gridCol>
              </a:tblGrid>
              <a:tr h="25168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DNI emitido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9913"/>
                  </a:ext>
                </a:extLst>
              </a:tr>
              <a:tr h="496970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en que cuenta con el DNI emitido (días)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para verificar el cumplimiento de  la condición (días)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9544"/>
                  </a:ext>
                </a:extLst>
              </a:tr>
              <a:tr h="237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anterior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posterior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73123"/>
                  </a:ext>
                </a:extLst>
              </a:tr>
              <a:tr h="2396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&lt;=60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05681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61-364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9242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0FF0C46-3D2F-3BFE-EB00-2A45AEE60BE7}"/>
              </a:ext>
            </a:extLst>
          </p:cNvPr>
          <p:cNvSpPr txBox="1"/>
          <p:nvPr/>
        </p:nvSpPr>
        <p:spPr>
          <a:xfrm>
            <a:off x="1274619" y="3893217"/>
            <a:ext cx="971665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u="none" strike="noStrike" dirty="0">
                <a:solidFill>
                  <a:srgbClr val="000000"/>
                </a:solidFill>
                <a:effectLst/>
              </a:rPr>
              <a:t>Denominador: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 Suma de niñas y niños menores de 12 meses de edad   procedentes de distritos de quintiles Q1 y Q2 de pobreza departamental , registrados en el padrón nominal con DNI o CNV a la fecha de cálculo del indicador, con tipo de seguro MINSA.</a:t>
            </a:r>
            <a:br>
              <a:rPr lang="es-MX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La determinación del corte de edad para cada periodo de medición , será el último día de cada mes.</a:t>
            </a:r>
            <a:br>
              <a:rPr lang="es-MX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200" b="1" i="0" u="none" strike="noStrike" dirty="0">
                <a:solidFill>
                  <a:srgbClr val="000000"/>
                </a:solidFill>
                <a:effectLst/>
              </a:rPr>
              <a:t>Nota: </a:t>
            </a:r>
            <a:br>
              <a:rPr lang="es-MX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- Se excluye a niños y niñas con  bajo peso al nacer (menor de 2500 gramos) y prematuros (menor de 37 SG), registrados en CNV.</a:t>
            </a:r>
            <a:br>
              <a:rPr lang="es-MX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200" b="0" i="0" u="none" strike="noStrike" dirty="0">
                <a:solidFill>
                  <a:srgbClr val="000000"/>
                </a:solidFill>
                <a:effectLst/>
              </a:rPr>
              <a:t>- La meta de cobertura, para el proceso de verificación tomará en cuenta a las niñas y niños menores de 10 meses de edad; debido a que el periodo de implementación del CAD, va de setiembre 2022 a junio 2023. Para cuestiones de seguimiento del indicador se tomará en cuenta a los menores de 12 meses de edad.</a:t>
            </a:r>
            <a:r>
              <a:rPr lang="es-MX" dirty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33206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506130" y="662080"/>
          <a:ext cx="8390469" cy="6195920"/>
        </p:xfrm>
        <a:graphic>
          <a:graphicData uri="http://schemas.openxmlformats.org/drawingml/2006/table">
            <a:tbl>
              <a:tblPr/>
              <a:tblGrid>
                <a:gridCol w="132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0870">
                <a:tc gridSpan="3">
                  <a:txBody>
                    <a:bodyPr/>
                    <a:lstStyle/>
                    <a:p>
                      <a:pPr algn="l" fontAlgn="b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 de GRUPO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columna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SET-OCT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ORAS Operativas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APURÍMAC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CAÑETE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HUARAL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HUAURA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</a:t>
                      </a:r>
                    </a:p>
                  </a:txBody>
                  <a:tcPr marL="46489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MARTÍN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OPERATIVA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Actualmente en funcionamiento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SET-OCT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Proximas a reiniciar labores en setiembre y octubre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Proximas a reiniciar labores en noviembre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3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Cerradas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88778" y="2945845"/>
            <a:ext cx="1907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ORAS OPERATIVAS AL 12 DE SETIEMBRE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701364" y="6344802"/>
            <a:ext cx="536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Fuente: RENIEC 13Setiembre2022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83387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377700-EC93-DCC9-3054-1BC17722F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t="15001" r="8959" b="4987"/>
          <a:stretch/>
        </p:blipFill>
        <p:spPr>
          <a:xfrm>
            <a:off x="875930" y="1316083"/>
            <a:ext cx="4128289" cy="5081901"/>
          </a:xfrm>
          <a:prstGeom prst="rect">
            <a:avLst/>
          </a:prstGeom>
        </p:spPr>
      </p:pic>
      <p:sp>
        <p:nvSpPr>
          <p:cNvPr id="3" name="Título 11">
            <a:extLst>
              <a:ext uri="{FF2B5EF4-FFF2-40B4-BE49-F238E27FC236}">
                <a16:creationId xmlns:a16="http://schemas.microsoft.com/office/drawing/2014/main" id="{89F6EB45-DAE7-77BB-456F-F7AA396E39D4}"/>
              </a:ext>
            </a:extLst>
          </p:cNvPr>
          <p:cNvSpPr txBox="1">
            <a:spLocks/>
          </p:cNvSpPr>
          <p:nvPr/>
        </p:nvSpPr>
        <p:spPr>
          <a:xfrm>
            <a:off x="6096000" y="3102361"/>
            <a:ext cx="4740790" cy="1133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latin typeface="APPLE CHANCERY" panose="03020702040506060504" pitchFamily="66" charset="-79"/>
                <a:cs typeface="APPLE CHANCERY" panose="03020702040506060504" pitchFamily="66" charset="-79"/>
              </a:rPr>
              <a:t>Gracias</a:t>
            </a:r>
            <a:endParaRPr lang="es-PE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587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925A46-07EF-CC6C-7CFE-735E6D1B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Compromisos de gestión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9B8253B-ED19-7F0E-32CF-E778DC2B2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1068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5C3B3-6DD4-D6E9-1B01-F5F76B2A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2ED28EB-632C-01CE-5DFF-F49616408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29505"/>
              </p:ext>
            </p:extLst>
          </p:nvPr>
        </p:nvGraphicFramePr>
        <p:xfrm>
          <a:off x="578734" y="1204540"/>
          <a:ext cx="11255200" cy="49642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1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666">
                <a:tc>
                  <a:txBody>
                    <a:bodyPr/>
                    <a:lstStyle/>
                    <a:p>
                      <a:pPr algn="ctr"/>
                      <a:r>
                        <a:rPr lang="es-PE" sz="1300" dirty="0"/>
                        <a:t>Compromiso de Gestión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dirty="0"/>
                        <a:t>Indicador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dirty="0"/>
                        <a:t>Objetivo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dirty="0"/>
                        <a:t>Fórmula del indicador</a:t>
                      </a:r>
                      <a:endParaRPr lang="es-E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173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noProof="0" dirty="0"/>
                        <a:t>SI-01: Mujeres gestantes atendidas en IPRESS del primer nivel de atención de Salud del Gobierno Regional que reciben su primera atención prenatal y 04 (cuatro) exámenes auxiliares antes de las 14 semanas de gestación.</a:t>
                      </a:r>
                      <a:endParaRPr lang="es-PE" sz="1300" b="1" kern="1200" noProof="0" dirty="0"/>
                    </a:p>
                    <a:p>
                      <a:pPr algn="just"/>
                      <a:endParaRPr lang="es-E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noProof="0" dirty="0"/>
                        <a:t>SI-01.01: </a:t>
                      </a:r>
                      <a:r>
                        <a:rPr lang="es-MX" sz="1300" kern="1200" noProof="0" dirty="0"/>
                        <a:t>Porcentaje de gestantes atendidas en IPRESS del primer nivel de atención de Salud (I1-I4) del Gobierno Regional, que reciben su primera atención prenatal antes de las 14 SG.</a:t>
                      </a:r>
                      <a:endParaRPr lang="es-PE" sz="1300" kern="1200" noProof="0" dirty="0"/>
                    </a:p>
                    <a:p>
                      <a:pPr algn="just"/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noProof="0" dirty="0"/>
                        <a:t>Promover la captación temprana (primer trimestre del embarazo) de la gestante en, a fin de contribuir a la entrega de los servicios con oportunidad, para la identificación precoz de enfermedades, signos y síntomas de peligro durante el embarazo; de esta manera disminuir las complicaciones maternas perinatales. en el Primer Nivel de Atención.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N°  de mujeres del denominador que recibieron la primera atención prenatal   antes de las 14 SG, registrados en HIS MINSA. </a:t>
                      </a:r>
                    </a:p>
                    <a:p>
                      <a:pPr algn="ctr"/>
                      <a:r>
                        <a:rPr lang="es-MX" sz="1300" noProof="0" dirty="0"/>
                        <a:t>______________________________________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noProof="0" dirty="0"/>
                        <a:t>N° de mujeres gestantes de IPRESS del primer nivel de atención de salud del Gobierno Regional, que cuentan con primera atención prenatal en cualquier momento del embarazo, registrados en HIS MINSA. </a:t>
                      </a:r>
                      <a:endParaRPr lang="es-PE" sz="1300" noProof="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669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noProof="0" dirty="0"/>
                        <a:t>SI-01.02: </a:t>
                      </a:r>
                      <a:r>
                        <a:rPr lang="es-PE" sz="1300" kern="1200" noProof="0" dirty="0"/>
                        <a:t>Porcentaje de mujeres gestantes atendidas en IPRESS del primer nivel de atención de Salud del nivel regional, que reciben 04 exámenes auxiliares antes de las 14 SG.</a:t>
                      </a:r>
                    </a:p>
                    <a:p>
                      <a:pPr algn="just"/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noProof="0" dirty="0"/>
                        <a:t>Prevenir y detectar  oportunamente durante el primer trimestre del embarazo, problemas como la anemia, infecciones del tracto urinario (ITU), Infecciones por VIH y otras infecciones de trasmisión sexual (ITS),  a fin de reducir el riesgo de bajo peso al nacer - BPN y prematuridad. 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noProof="0" dirty="0"/>
                        <a:t>N°  de mujeres del denominador que recibieron 04 exámenes auxiliares (dosaje de hemoglobina, prueba rápida de orina, VIH y sífilis) el mismo día de la atención, de la primera atención prenatal antes de las 14 SG, registrados en HIS MINSA.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noProof="0" dirty="0"/>
                        <a:t>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noProof="0" dirty="0" err="1"/>
                        <a:t>N°</a:t>
                      </a:r>
                      <a:r>
                        <a:rPr lang="es-PE" sz="1300" noProof="0" dirty="0"/>
                        <a:t> de mujeres gestantes de IPRESS del primer nivel de atención de salud a nivel regional, que cuentan con primera atención prenatal antes de las 14 SG y registrados en HIS MINSA.</a:t>
                      </a:r>
                      <a:endParaRPr lang="es-P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66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noProof="0" dirty="0"/>
                        <a:t>Primera verificación:</a:t>
                      </a:r>
                      <a:r>
                        <a:rPr lang="es-PE" sz="1300" kern="1200" noProof="0" dirty="0"/>
                        <a:t> Octubre, noviembre, diciembre 2022.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kern="1200" noProof="0" dirty="0"/>
                        <a:t>Segunda verificación:  </a:t>
                      </a:r>
                      <a:r>
                        <a:rPr lang="es-PE" sz="1300" b="0" kern="1200" noProof="0" dirty="0"/>
                        <a:t>E</a:t>
                      </a:r>
                      <a:r>
                        <a:rPr lang="es-PE" sz="1300" kern="1200" noProof="0" dirty="0"/>
                        <a:t>nero, febrero, marzo, abril, mayo y junio 2023.</a:t>
                      </a:r>
                      <a:endParaRPr lang="es-E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noProof="0" dirty="0"/>
                        <a:t>Fuente</a:t>
                      </a:r>
                      <a:r>
                        <a:rPr lang="es-PE" sz="1300" b="1" baseline="0" noProof="0" dirty="0"/>
                        <a:t> de datos:  </a:t>
                      </a:r>
                      <a:r>
                        <a:rPr lang="es-PE" sz="1300" noProof="0" dirty="0"/>
                        <a:t>HIS MINSA.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D3EFC0B-FFDA-7DC3-10EA-823C166622F0}"/>
              </a:ext>
            </a:extLst>
          </p:cNvPr>
          <p:cNvSpPr/>
          <p:nvPr/>
        </p:nvSpPr>
        <p:spPr>
          <a:xfrm>
            <a:off x="827841" y="6005040"/>
            <a:ext cx="9296400" cy="982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200" dirty="0">
              <a:solidFill>
                <a:schemeClr val="dk1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chemeClr val="dk1"/>
                </a:solidFill>
              </a:rPr>
              <a:t>Se considera primer trimestre de gestación, menor a 14 semanas de gestación (13 SG).Para evaluar las semanas de gestación, se considera la semana de gestación cumplida + 06 días. Ejemplo 13 SG  es igual a: 13 x 7 días + 6 días= 97dias.</a:t>
            </a:r>
          </a:p>
          <a:p>
            <a:pPr algn="just"/>
            <a:endParaRPr lang="es-E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845F-B80C-B958-63C6-9F18B295A5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kern="1200" noProof="0" dirty="0"/>
              <a:t>SI-01.01: </a:t>
            </a:r>
            <a:r>
              <a:rPr lang="es-MX" sz="1800" kern="1200" noProof="0" dirty="0"/>
              <a:t>Porcentaje de gestantes atendidas en IPRESS del primer nivel de atención de Salud (I1-I4) del Gobierno Regional, que reciben su primera atención prenatal antes de las 14 SG.</a:t>
            </a:r>
            <a:endParaRPr lang="es-PE" sz="18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10FDAF-BC80-3FB3-1651-05CFC0D55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21581"/>
              </p:ext>
            </p:extLst>
          </p:nvPr>
        </p:nvGraphicFramePr>
        <p:xfrm>
          <a:off x="493733" y="3693374"/>
          <a:ext cx="11358742" cy="23076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3881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204861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50840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362679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1" u="none" strike="noStrike" dirty="0">
                          <a:effectLst/>
                        </a:rPr>
                        <a:t>Numerador</a:t>
                      </a:r>
                      <a:r>
                        <a:rPr lang="es-PE" sz="1400" u="none" strike="noStrike" dirty="0">
                          <a:effectLst/>
                        </a:rPr>
                        <a:t>:</a:t>
                      </a: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 Suma de mujeres gestantes del denominador que cumplen el siguiente criterio el mismo dia de la atención: </a:t>
                      </a:r>
                    </a:p>
                    <a:p>
                      <a:pPr algn="l" fontAlgn="t"/>
                      <a:endParaRPr lang="es-MX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1. Primera Atención Prenatal antes de las 14 semanas de gestación, registradas en HIS MINSA con DNI, identificadas con los códigos (“Z3491” o “Z3591”) y LAB:1 </a:t>
                      </a:r>
                    </a:p>
                    <a:p>
                      <a:pPr algn="l" fontAlgn="t"/>
                      <a:endParaRPr lang="es-MX" sz="1400" u="none" strike="noStrike" dirty="0">
                        <a:effectLst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694083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PE" sz="1400" b="1" u="none" strike="noStrike" dirty="0">
                          <a:effectLst/>
                        </a:rPr>
                        <a:t>Denominador</a:t>
                      </a:r>
                      <a:r>
                        <a:rPr lang="es-PE" sz="1400" u="none" strike="noStrike" dirty="0">
                          <a:effectLst/>
                        </a:rPr>
                        <a:t>: </a:t>
                      </a:r>
                      <a:r>
                        <a:rPr lang="es-MX" sz="1400" u="none" strike="noStrike" dirty="0">
                          <a:effectLst/>
                        </a:rPr>
                        <a:t> Suma de mujeres gestantes de las IPRESS del primer nivel de atención en salud (I-1 al I-4) del Gobierno Regional, con  Primera Atención Prenatal en cualquier momento del embarazo, registradas en HIS MINSA con DNI, identificadas con los códigos (“Z3491” o “Z3591” o "Z3492" o "Z3592" o " Z3493" o "Z3593" ) y LAB:1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8835832-946D-F7A8-676C-0085953E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77320"/>
              </p:ext>
            </p:extLst>
          </p:nvPr>
        </p:nvGraphicFramePr>
        <p:xfrm>
          <a:off x="493732" y="1210148"/>
          <a:ext cx="11358743" cy="242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469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36274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500" b="1" u="none" strike="noStrike" baseline="30000" dirty="0">
                          <a:effectLst/>
                        </a:rPr>
                        <a:t>(2.4)</a:t>
                      </a:r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2113646">
                <a:tc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Tomar en cuenta el UBIGEO de RENIPRESS.   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El período de evaluación se comprende desde el primer al último día del mes de evaluación.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 considera primer trimestre de gestación, menor a 14 semanas de gestación (13 SG).Para evaluar las semanas de gestación, se considera la semana de gestación cumplida + 06 días. Ejemplo 13 SG  es igual a: 13 x 7 días + 6 días= 97dias.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 contabilizará como máximo una prestación por día.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La interpretación, técnica y estadística, del indicador corresponde al MINSA, en coordinación con los sectores involucrados.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La actualización del algoritmo de programación (script) corresponde al MINSA, en coordinación con los sectores involucrados.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La trama de datos para la medición del indicador será definida y generada por el MINSA, en coordinación con los sectores involucrados.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8" name="Gráfico 15" descr="Cabeza con engranajes">
            <a:extLst>
              <a:ext uri="{FF2B5EF4-FFF2-40B4-BE49-F238E27FC236}">
                <a16:creationId xmlns:a16="http://schemas.microsoft.com/office/drawing/2014/main" id="{EB59CE5A-1CA3-C0D5-6C58-C8DB6B594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012" y="4548538"/>
            <a:ext cx="653015" cy="646482"/>
          </a:xfrm>
          <a:prstGeom prst="rect">
            <a:avLst/>
          </a:prstGeom>
        </p:spPr>
      </p:pic>
      <p:pic>
        <p:nvPicPr>
          <p:cNvPr id="10" name="Gráfico 14" descr="Diana">
            <a:extLst>
              <a:ext uri="{FF2B5EF4-FFF2-40B4-BE49-F238E27FC236}">
                <a16:creationId xmlns:a16="http://schemas.microsoft.com/office/drawing/2014/main" id="{92CA82B9-4E61-EE35-7510-8ECA393A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013" y="2202087"/>
            <a:ext cx="622313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DC6DFD7-C4A0-3B68-63E6-AFE0ADCC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184766"/>
            <a:ext cx="6948055" cy="905597"/>
          </a:xfrm>
          <a:solidFill>
            <a:srgbClr val="A9D18E"/>
          </a:solidFill>
        </p:spPr>
        <p:txBody>
          <a:bodyPr/>
          <a:lstStyle/>
          <a:p>
            <a:r>
              <a:rPr lang="es-PE" sz="1800" dirty="0"/>
              <a:t>SI-01.02: Porcentaje de mujeres gestantes atendidas en IPRESS del primer nivel de atención de Salud del nivel regional, que reciben 04 exámenes auxiliares antes de las 14 SG.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C735385-DF13-5B2F-4E62-AF3212DA0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97759"/>
              </p:ext>
            </p:extLst>
          </p:nvPr>
        </p:nvGraphicFramePr>
        <p:xfrm>
          <a:off x="583744" y="3723414"/>
          <a:ext cx="11317766" cy="27285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49720">
                  <a:extLst>
                    <a:ext uri="{9D8B030D-6E8A-4147-A177-3AD203B41FA5}">
                      <a16:colId xmlns:a16="http://schemas.microsoft.com/office/drawing/2014/main" val="3982480977"/>
                    </a:ext>
                  </a:extLst>
                </a:gridCol>
                <a:gridCol w="10168046">
                  <a:extLst>
                    <a:ext uri="{9D8B030D-6E8A-4147-A177-3AD203B41FA5}">
                      <a16:colId xmlns:a16="http://schemas.microsoft.com/office/drawing/2014/main" val="1270547762"/>
                    </a:ext>
                  </a:extLst>
                </a:gridCol>
              </a:tblGrid>
              <a:tr h="225520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Sintaxis - Procedimiento de verificación  (4.4)</a:t>
                      </a:r>
                      <a:endParaRPr lang="es-PE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1" marR="8641" marT="86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07877"/>
                  </a:ext>
                </a:extLst>
              </a:tr>
              <a:tr h="1833586">
                <a:tc rowSpan="2">
                  <a:txBody>
                    <a:bodyPr/>
                    <a:lstStyle/>
                    <a:p>
                      <a:pPr algn="l" fontAlgn="t"/>
                      <a:endParaRPr lang="es-P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1" u="none" strike="noStrike" dirty="0">
                          <a:effectLst/>
                        </a:rPr>
                        <a:t>Numerador: Suma de mujeres gestantes del denominador que cumplen con los siguientes criterios:  </a:t>
                      </a:r>
                    </a:p>
                    <a:p>
                      <a:pPr algn="l" fontAlgn="t"/>
                      <a:r>
                        <a:rPr lang="es-PE" sz="1400" b="0" u="none" strike="noStrike" dirty="0">
                          <a:effectLst/>
                        </a:rPr>
                        <a:t>Durante la. primera atención prenatal antes de las 14 SG  ("Z3491" o "Z3591") y Lab 1, recibieron pruebas rápidas priorizadas (dosaje de hemoglobina, prueba rápida de orina, VIH y sifilis) el mismo día de la atención prenatal y misma IPRESS, identificadas con los siguientes códigos.</a:t>
                      </a:r>
                    </a:p>
                    <a:p>
                      <a:pPr algn="l" fontAlgn="t"/>
                      <a:r>
                        <a:rPr lang="es-PE" sz="1400" b="0" u="none" strike="noStrike" dirty="0">
                          <a:effectLst/>
                        </a:rPr>
                        <a:t>-Exámenes auxiliares con tipo de diagnóstico "D", según el siguiente detalle: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es-PE" sz="1400" b="0" u="none" strike="noStrike" dirty="0">
                          <a:effectLst/>
                        </a:rPr>
                        <a:t>Dosaje de Hemoglobina: 85018 o 85018.01. Y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es-PE" sz="1400" b="0" u="none" strike="noStrike" dirty="0">
                          <a:effectLst/>
                        </a:rPr>
                        <a:t>Tamizaje de sífilis (Prueba rápida y/o RPR):  86780 o 86592 o 86593 o </a:t>
                      </a:r>
                      <a:r>
                        <a:rPr lang="es-P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86318.01 .Y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es-PE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Tamizaje de VIH con prueba rápida: 86703 o 86703.02 o 87389 o </a:t>
                      </a:r>
                      <a:r>
                        <a:rPr lang="es-P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86703.01 . Y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es-PE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Tamizaje de bacteriuria asintomática: 81007 o 81002 o 81000.02.</a:t>
                      </a: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1695549557"/>
                  </a:ext>
                </a:extLst>
              </a:tr>
              <a:tr h="562405">
                <a:tc vMerge="1">
                  <a:txBody>
                    <a:bodyPr/>
                    <a:lstStyle/>
                    <a:p>
                      <a:pPr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PE" sz="1400" b="1" u="none" strike="noStrike" dirty="0">
                          <a:effectLst/>
                        </a:rPr>
                        <a:t>Denominador:  </a:t>
                      </a:r>
                      <a:r>
                        <a:rPr lang="es-PE" sz="1400" b="0" u="none" strike="noStrike" dirty="0">
                          <a:effectLst/>
                        </a:rPr>
                        <a:t>Suma de mujeres gestantes deIPRESS del primer nivel de atención en salud (I-1 al I-4) del nivel regional, con  Primera Atención Prenatal antes de las 14 SG, registradas en HIS MINSA con DNI, identificadas con los códigos (“Z3491” o “Z3591”) y LAB:1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/>
                </a:tc>
                <a:extLst>
                  <a:ext uri="{0D108BD9-81ED-4DB2-BD59-A6C34878D82A}">
                    <a16:rowId xmlns:a16="http://schemas.microsoft.com/office/drawing/2014/main" val="2308990936"/>
                  </a:ext>
                </a:extLst>
              </a:tr>
            </a:tbl>
          </a:graphicData>
        </a:graphic>
      </p:graphicFrame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2A3514C5-B79E-3E9B-19FE-9B9F3C477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929" y="4590815"/>
            <a:ext cx="789506" cy="78950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3675A05-1ACB-CB99-1CB9-4C6EE7AC3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21055"/>
              </p:ext>
            </p:extLst>
          </p:nvPr>
        </p:nvGraphicFramePr>
        <p:xfrm>
          <a:off x="572659" y="1240405"/>
          <a:ext cx="11317766" cy="242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419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199347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500" b="1" u="none" strike="noStrike" baseline="30000" dirty="0">
                          <a:effectLst/>
                        </a:rPr>
                        <a:t>(2.4)</a:t>
                      </a:r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1752355">
                <a:tc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Tomar en cuenta el UBIGEO de RENIPRESS. 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período de evaluación se comprende desde el primer al último día del mes de evaluación.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considera primer trimestre de gestación, menor a 14 semanas de gestación (13 SG).Para evaluar las semanas de gestación, se considera la semana de gestación cumplida + 06 días. Ejemplo 13 SG  es igual a: 13 x 7 días + 6 días= 97dias.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contabilizará como máximo una prestación por día.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estadística, del indicador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7" name="Gráfico 6" descr="Diana">
            <a:extLst>
              <a:ext uri="{FF2B5EF4-FFF2-40B4-BE49-F238E27FC236}">
                <a16:creationId xmlns:a16="http://schemas.microsoft.com/office/drawing/2014/main" id="{C35D35F7-DEE4-A136-5C52-7339236F1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551" y="2291564"/>
            <a:ext cx="616087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D3D8CE-8577-83BA-FE05-973FA2CC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0D2D896-6F84-F184-334C-E1BB1F901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69962"/>
              </p:ext>
            </p:extLst>
          </p:nvPr>
        </p:nvGraphicFramePr>
        <p:xfrm>
          <a:off x="573088" y="1205976"/>
          <a:ext cx="11325687" cy="52645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33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Compromiso de Gestión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Indicador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Objetivo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Fórmula del indicador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493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SI-02: Niñas y niños  prematuros, con bajo peso al nacer y de 4 meses de edad  (a término y buen peso al nacer) del departamento reciben hierro en gotas.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SI-02.01: </a:t>
                      </a:r>
                      <a:r>
                        <a:rPr lang="en-US" sz="1400" b="0" dirty="0"/>
                        <a:t>Porcentaje de niñas y niños con prematuridad y/o bajo peso al nacer del departamento, que reciben hierro en gotas hasta los 59 dias de vida.</a:t>
                      </a:r>
                    </a:p>
                    <a:p>
                      <a:pPr algn="just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/>
                        <a:t>Contribuir a la entrega oportuna de la suplementación con hierro a fin de prevenir </a:t>
                      </a:r>
                      <a:r>
                        <a:rPr lang="es-MX" sz="1400" dirty="0"/>
                        <a:t>la anemia en las niñas y niños prematuros o con bajo peso al nacer, de esta manera procurar un adecuado Desarrollo Infantil Temprano.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de niñas/niños del denominador, que reciben gotas de hierro al mes de vida, registrados en HIS MINSA con DNI o CNV en línea.</a:t>
                      </a:r>
                      <a:endParaRPr lang="es-PE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/>
                        <a:t>________________________________________________</a:t>
                      </a:r>
                      <a:r>
                        <a:rPr lang="es-MX" sz="1400" dirty="0" err="1"/>
                        <a:t>N°</a:t>
                      </a:r>
                      <a:r>
                        <a:rPr lang="es-MX" sz="1400" dirty="0"/>
                        <a:t> de niñas/niños con prematuridad y/o bajo peso al nacer  en el periodo de medición, registrados en el Padrón Nominal (DNI o CNV en línea) y CNV en línea.</a:t>
                      </a:r>
                      <a:endParaRPr lang="es-PE" sz="200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483">
                <a:tc v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/>
                        <a:t>SI-02.02: </a:t>
                      </a:r>
                      <a:r>
                        <a:rPr lang="es-ES" sz="1400" b="0" dirty="0"/>
                        <a:t>Porcentaje de niñas y niños de 4 meses (entre 110 y 130 días) de edad del departamento, que reciben hierro en gotas.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Contribuir a</a:t>
                      </a:r>
                      <a:r>
                        <a:rPr lang="es-MX" sz="1400" dirty="0"/>
                        <a:t>l inicio temprano de la  suplementación preventiva con hierro en los niños y niñas de 4 meses de edad; a fin de prevenir la presencia de anemia en este grupo de edad, de esta manera procurar un adecuado Desarrollo Infantil Temprano.</a:t>
                      </a:r>
                      <a:endParaRPr lang="es-P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de niñas/niños del denominador que han recibido gotas con hierro entre los 110 y 130 días de edad, registrados en HIS MINSA  con DNI o CNV en línea.</a:t>
                      </a:r>
                      <a:endParaRPr lang="es-PE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noProof="0" dirty="0"/>
                        <a:t>______________________________________________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N° de niñas/niños que han cumplido 130 días de edad en el periodo de evaluación, sin diagnóstico de anemia en el HIS MINSA, registrados en Padrón Nominal con DNI o CNV en línea.</a:t>
                      </a:r>
                      <a:endParaRPr lang="es-PE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53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kern="1200" noProof="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Primera verificación:</a:t>
                      </a:r>
                      <a:r>
                        <a:rPr lang="es-PE" sz="1400" kern="1200" noProof="0" dirty="0"/>
                        <a:t> octubre, noviembre, diciembre 2022.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noProof="0" dirty="0"/>
                        <a:t>Segunda verificación:  </a:t>
                      </a:r>
                      <a:r>
                        <a:rPr lang="es-PE" sz="1400" kern="1200" noProof="0" dirty="0"/>
                        <a:t>enero, febrero, marzo, abril, mayo y junio 2023.</a:t>
                      </a:r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noProof="0" dirty="0"/>
                        <a:t>Fuente</a:t>
                      </a:r>
                      <a:r>
                        <a:rPr lang="es-PE" sz="1400" b="1" baseline="0" noProof="0" dirty="0"/>
                        <a:t> de datos: SI-02.01</a:t>
                      </a:r>
                    </a:p>
                    <a:p>
                      <a:r>
                        <a:rPr lang="es-PE" sz="1400" b="1" dirty="0"/>
                        <a:t>Numerador: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HIS</a:t>
                      </a:r>
                      <a:r>
                        <a:rPr lang="es-PE" sz="1400" baseline="0" dirty="0"/>
                        <a:t> MINSA</a:t>
                      </a:r>
                      <a:endParaRPr lang="es-PE" sz="1400" dirty="0"/>
                    </a:p>
                    <a:p>
                      <a:r>
                        <a:rPr lang="es-PE" sz="1400" b="1" dirty="0"/>
                        <a:t>Denominador</a:t>
                      </a:r>
                      <a:r>
                        <a:rPr lang="es-PE" sz="1400" b="1" baseline="0" dirty="0"/>
                        <a:t>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Padrón nominal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y CNV en Línea</a:t>
                      </a:r>
                    </a:p>
                    <a:p>
                      <a:r>
                        <a:rPr lang="es-PE" sz="1400" b="1" noProof="0" dirty="0"/>
                        <a:t>Fuente</a:t>
                      </a:r>
                      <a:r>
                        <a:rPr lang="es-PE" sz="1400" b="1" baseline="0" noProof="0" dirty="0"/>
                        <a:t> de datos: SI-02.02</a:t>
                      </a:r>
                    </a:p>
                    <a:p>
                      <a:r>
                        <a:rPr lang="es-PE" sz="1400" b="1" dirty="0"/>
                        <a:t>Numerador: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HIS</a:t>
                      </a:r>
                      <a:r>
                        <a:rPr lang="es-PE" sz="1400" baseline="0" dirty="0"/>
                        <a:t> MINSA</a:t>
                      </a:r>
                      <a:endParaRPr lang="es-PE" sz="1400" dirty="0"/>
                    </a:p>
                    <a:p>
                      <a:r>
                        <a:rPr lang="es-PE" sz="1400" b="1" dirty="0"/>
                        <a:t>Denominador</a:t>
                      </a:r>
                      <a:r>
                        <a:rPr lang="es-PE" sz="1400" b="1" baseline="0" dirty="0"/>
                        <a:t>: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Padrón nominal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y HIS MINSA</a:t>
                      </a:r>
                      <a:endParaRPr lang="es-P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7A62570-3C4A-924B-3B44-3929CF1DD5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es-PE" sz="1800" dirty="0"/>
              <a:t>SI-02.01: </a:t>
            </a:r>
            <a:r>
              <a:rPr lang="es-PE" sz="1800" b="0" dirty="0"/>
              <a:t>Porcentaje de niñas y niños con prematuridad y/o bajo peso al nacer del departamento, que reciben hierro en gotas hasta los 59 </a:t>
            </a:r>
            <a:r>
              <a:rPr lang="es-PE" sz="1800" b="0" dirty="0" err="1"/>
              <a:t>dias</a:t>
            </a:r>
            <a:r>
              <a:rPr lang="es-PE" sz="1800" b="0" dirty="0"/>
              <a:t> de vida.</a:t>
            </a:r>
            <a:endParaRPr lang="es-PE" sz="18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47F54A7-323D-3ABD-6388-E418A9158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01153"/>
              </p:ext>
            </p:extLst>
          </p:nvPr>
        </p:nvGraphicFramePr>
        <p:xfrm>
          <a:off x="541035" y="1337547"/>
          <a:ext cx="11403184" cy="4862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860">
                  <a:extLst>
                    <a:ext uri="{9D8B030D-6E8A-4147-A177-3AD203B41FA5}">
                      <a16:colId xmlns:a16="http://schemas.microsoft.com/office/drawing/2014/main" val="1102439013"/>
                    </a:ext>
                  </a:extLst>
                </a:gridCol>
                <a:gridCol w="10276324">
                  <a:extLst>
                    <a:ext uri="{9D8B030D-6E8A-4147-A177-3AD203B41FA5}">
                      <a16:colId xmlns:a16="http://schemas.microsoft.com/office/drawing/2014/main" val="4040811680"/>
                    </a:ext>
                  </a:extLst>
                </a:gridCol>
              </a:tblGrid>
              <a:tr h="281979">
                <a:tc>
                  <a:txBody>
                    <a:bodyPr/>
                    <a:lstStyle/>
                    <a:p>
                      <a:pPr algn="l" fontAlgn="b"/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500" b="1" u="none" strike="noStrike" dirty="0">
                          <a:effectLst/>
                        </a:rPr>
                        <a:t>Precisiones técnicas sobre el indicador o valor del mismo </a:t>
                      </a:r>
                      <a:r>
                        <a:rPr lang="es-PE" sz="1500" b="1" u="none" strike="noStrike" baseline="30000" dirty="0">
                          <a:effectLst/>
                        </a:rPr>
                        <a:t>(2.4)</a:t>
                      </a:r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8" marR="8641" marT="8641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18"/>
                  </a:ext>
                </a:extLst>
              </a:tr>
              <a:tr h="2113646">
                <a:tc>
                  <a:txBody>
                    <a:bodyPr/>
                    <a:lstStyle/>
                    <a:p>
                      <a:pPr algn="l" fontAlgn="t"/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el indicador según UBIGEO de residencia (procedencia) registrado en el padrón nominal.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período de evaluación se comprende desde el primer al último día del mes de evaluación.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Sólo se evalúa sobre las prestaciones registradas hasta la edad en días, indicada en el denominador.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contabilizan las entregas que lleven la nomenclatura válida en el ítem LAB.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MINSA, el diagnóstico de anemia se identifica con los códigos:  D500, D508, D509 o D649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HIS los prematuros y/o bajo peso al nacer se identifican con los códigos (P073, P071, P0711, P0712)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obtener el dato del padrón nominal, se toma en cuenta la variable TIPO DE DOCUMENTO DNI o CNV en línea.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caso del indicador 01: Para el caso de los prematuros y bajo peso al nacer el cruce para el </a:t>
                      </a:r>
                      <a:r>
                        <a:rPr lang="es-E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padron</a:t>
                      </a: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nominal y CNV, es por código CNV.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 caso del indicador 01: Se utilizará el código: Z298 (Administración preventiva de Sulfato Ferroso/hierro </a:t>
                      </a:r>
                      <a:r>
                        <a:rPr lang="es-E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U310 (Administración Terapéutica de Sulfato Ferroso/hierro </a:t>
                      </a:r>
                      <a:r>
                        <a:rPr lang="es-E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  CPMS: 99199.17 (Suplementación de sulfato ferroso).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caso indicador 02: Se utilizará el código: Z298 (Administración preventiva de Sulfato Ferroso/hierro </a:t>
                      </a:r>
                      <a:r>
                        <a:rPr lang="es-E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 código CPMS: 99199.17 (Suplementación de sulfato ferroso).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interpretación, técnica y estadística, del indicador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del algoritmo de programación (script) corresponde al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trama de datos para la medición del indicador será definida y generada por el MINSA, en coordinación con los sectores involucrados.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actualización de la Ficha técnica se realizará por modificaciones normativas  o por situaciones de emergencia, en coordinación con los sectores involucrados.</a:t>
                      </a:r>
                    </a:p>
                  </a:txBody>
                  <a:tcPr marL="8641" marR="8641" marT="8641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97859"/>
                  </a:ext>
                </a:extLst>
              </a:tr>
            </a:tbl>
          </a:graphicData>
        </a:graphic>
      </p:graphicFrame>
      <p:pic>
        <p:nvPicPr>
          <p:cNvPr id="7" name="Gráfico 14" descr="Diana">
            <a:extLst>
              <a:ext uri="{FF2B5EF4-FFF2-40B4-BE49-F238E27FC236}">
                <a16:creationId xmlns:a16="http://schemas.microsoft.com/office/drawing/2014/main" id="{CE774010-BEC5-00AF-A861-92340F7BF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483" y="2988373"/>
            <a:ext cx="625974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12051</Words>
  <Application>Microsoft Office PowerPoint</Application>
  <PresentationFormat>Panorámica</PresentationFormat>
  <Paragraphs>1613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APPLE CHANCERY</vt:lpstr>
      <vt:lpstr>Arial</vt:lpstr>
      <vt:lpstr>Arial Narrow</vt:lpstr>
      <vt:lpstr>Calibri</vt:lpstr>
      <vt:lpstr>Calibri (Cuerpo)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Compromisos de gestión</vt:lpstr>
      <vt:lpstr>Presentación de PowerPoint</vt:lpstr>
      <vt:lpstr>SI-01.01: Porcentaje de gestantes atendidas en IPRESS del primer nivel de atención de Salud (I1-I4) del Gobierno Regional, que reciben su primera atención prenatal antes de las 14 SG.</vt:lpstr>
      <vt:lpstr>SI-01.02: Porcentaje de mujeres gestantes atendidas en IPRESS del primer nivel de atención de Salud del nivel regional, que reciben 04 exámenes auxiliares antes de las 14 SG.</vt:lpstr>
      <vt:lpstr>Presentación de PowerPoint</vt:lpstr>
      <vt:lpstr>SI-02.01: Porcentaje de niñas y niños con prematuridad y/o bajo peso al nacer del departamento, que reciben hierro en gotas hasta los 59 dias de vida.</vt:lpstr>
      <vt:lpstr>SI-02.01: Porcentaje de niñas y niños con prematuridad y/o bajo peso al nacer del departamento, que reciben hierro en gotas hasta los 59 dias de vida.</vt:lpstr>
      <vt:lpstr>SI-02.02: Porcentaje de niñas y niños de 4 meses (entre 110 y 130 días) de edad del departamento, que reciben hierro en gotas. </vt:lpstr>
      <vt:lpstr>Presentación de PowerPoint</vt:lpstr>
      <vt:lpstr>SI-03.01: Porcentaje de niñas y niños de 6 meses de edad del departamento, con dosaje de hemoglobina que iniciaron tratamiento o suplementación preventiva con hierro. </vt:lpstr>
      <vt:lpstr>Presentación de PowerPoint</vt:lpstr>
      <vt:lpstr>SI-04.01: Porcentaje de niñas y niños  menores de 12 meses de edad del departamento, que cuentan con controles CRED según edad.</vt:lpstr>
      <vt:lpstr>SI-04.01: Porcentaje de niñas y niños  menores de 12 meses de edad del departamento, que cuentan con controles CRED según edad.</vt:lpstr>
      <vt:lpstr>SI-04.01: Porcentaje de niñas y niños  menores de 12 meses de edad del departamento, que cuentan con controles CRED según edad.</vt:lpstr>
      <vt:lpstr>Presentación de PowerPoint</vt:lpstr>
      <vt:lpstr>Presentación de PowerPoint</vt:lpstr>
      <vt:lpstr>Presentación de PowerPoint</vt:lpstr>
      <vt:lpstr>VI-01.01: 90% de Gestantes atendidas durante el embarazo a quienes le aplicaron la ficha de detección de violencia contra la mujer (tamizaje), en IPRESS del Primer Nivel de Atención de Salud.</vt:lpstr>
      <vt:lpstr>VI-01.02: Porcentaje de gestantes con detección positiva de violencia contra la mujer realizadas en IPRESS del Primer Nivel de Atención de Salud.</vt:lpstr>
      <vt:lpstr>VI-01.03:Porcentaje de gestantes cuentan con diagnóstico e inician tratamiento, realizadas en IPRESS del Primer Nivel de Atención de Salud.</vt:lpstr>
      <vt:lpstr>Metas de Cobertura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MECANISMOS DE INCENTIVOS</dc:title>
  <dc:creator>Juan Wilfredo Blas Limay</dc:creator>
  <cp:lastModifiedBy>DMI6</cp:lastModifiedBy>
  <cp:revision>35</cp:revision>
  <dcterms:created xsi:type="dcterms:W3CDTF">2022-09-08T04:53:53Z</dcterms:created>
  <dcterms:modified xsi:type="dcterms:W3CDTF">2022-09-17T15:43:06Z</dcterms:modified>
</cp:coreProperties>
</file>